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9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71283E5-A440-4232-9362-A1D1F53CBFF5}" type="datetimeFigureOut">
              <a:rPr lang="es-ES" smtClean="0"/>
              <a:t>02/05/2020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2FAAD27-9301-48B4-888B-F9754FF20900}" type="slidenum">
              <a:rPr lang="es-ES" smtClean="0"/>
              <a:t>‹Nº›</a:t>
            </a:fld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17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283E5-A440-4232-9362-A1D1F53CBFF5}" type="datetimeFigureOut">
              <a:rPr lang="es-ES" smtClean="0"/>
              <a:t>02/05/2020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AD27-9301-48B4-888B-F9754FF209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247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283E5-A440-4232-9362-A1D1F53CBFF5}" type="datetimeFigureOut">
              <a:rPr lang="es-ES" smtClean="0"/>
              <a:t>02/05/2020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AD27-9301-48B4-888B-F9754FF209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2817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283E5-A440-4232-9362-A1D1F53CBFF5}" type="datetimeFigureOut">
              <a:rPr lang="es-ES" smtClean="0"/>
              <a:t>02/05/2020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AD27-9301-48B4-888B-F9754FF209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3761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283E5-A440-4232-9362-A1D1F53CBFF5}" type="datetimeFigureOut">
              <a:rPr lang="es-ES" smtClean="0"/>
              <a:t>02/05/2020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AD27-9301-48B4-888B-F9754FF20900}" type="slidenum">
              <a:rPr lang="es-ES" smtClean="0"/>
              <a:t>‹Nº›</a:t>
            </a:fld>
            <a:endParaRPr lang="es-E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027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283E5-A440-4232-9362-A1D1F53CBFF5}" type="datetimeFigureOut">
              <a:rPr lang="es-ES" smtClean="0"/>
              <a:t>02/05/2020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AD27-9301-48B4-888B-F9754FF209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3757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283E5-A440-4232-9362-A1D1F53CBFF5}" type="datetimeFigureOut">
              <a:rPr lang="es-ES" smtClean="0"/>
              <a:t>02/05/2020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AD27-9301-48B4-888B-F9754FF209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3849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283E5-A440-4232-9362-A1D1F53CBFF5}" type="datetimeFigureOut">
              <a:rPr lang="es-ES" smtClean="0"/>
              <a:t>02/05/2020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AD27-9301-48B4-888B-F9754FF209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2350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283E5-A440-4232-9362-A1D1F53CBFF5}" type="datetimeFigureOut">
              <a:rPr lang="es-ES" smtClean="0"/>
              <a:t>02/05/2020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AD27-9301-48B4-888B-F9754FF209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27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283E5-A440-4232-9362-A1D1F53CBFF5}" type="datetimeFigureOut">
              <a:rPr lang="es-ES" smtClean="0"/>
              <a:t>02/05/2020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AD27-9301-48B4-888B-F9754FF209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5092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283E5-A440-4232-9362-A1D1F53CBFF5}" type="datetimeFigureOut">
              <a:rPr lang="es-ES" smtClean="0"/>
              <a:t>02/05/2020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AD27-9301-48B4-888B-F9754FF209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5265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871283E5-A440-4232-9362-A1D1F53CBFF5}" type="datetimeFigureOut">
              <a:rPr lang="es-ES" smtClean="0"/>
              <a:t>02/05/2020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2FAAD27-9301-48B4-888B-F9754FF209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2310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40A352-A6CE-4723-8A03-CA23C2F4F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717" y="1041400"/>
            <a:ext cx="10508566" cy="2387600"/>
          </a:xfrm>
        </p:spPr>
        <p:txBody>
          <a:bodyPr>
            <a:normAutofit fontScale="90000"/>
          </a:bodyPr>
          <a:lstStyle/>
          <a:p>
            <a:r>
              <a:rPr lang="es-ES" dirty="0">
                <a:latin typeface="Palatino Linotype" panose="02040502050505030304" pitchFamily="18" charset="0"/>
              </a:rPr>
              <a:t>SENTENTIAE SIMPLICĒS </a:t>
            </a:r>
            <a:br>
              <a:rPr lang="es-ES" dirty="0">
                <a:latin typeface="Palatino Linotype" panose="02040502050505030304" pitchFamily="18" charset="0"/>
              </a:rPr>
            </a:br>
            <a:r>
              <a:rPr lang="es-ES" dirty="0">
                <a:latin typeface="Palatino Linotype" panose="02040502050505030304" pitchFamily="18" charset="0"/>
              </a:rPr>
              <a:t>II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B728EEE-B094-4EC2-A1BC-C51DB747A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s-ES" dirty="0">
                <a:latin typeface="Palatino Linotype" panose="02040502050505030304" pitchFamily="18" charset="0"/>
              </a:rPr>
              <a:t>CASUS ACCUSATIVUS</a:t>
            </a:r>
          </a:p>
          <a:p>
            <a:pPr algn="r"/>
            <a:r>
              <a:rPr lang="es-ES" dirty="0">
                <a:latin typeface="Palatino Linotype" panose="02040502050505030304" pitchFamily="18" charset="0"/>
              </a:rPr>
              <a:t>LINGVA LATINA</a:t>
            </a:r>
          </a:p>
        </p:txBody>
      </p:sp>
      <p:pic>
        <p:nvPicPr>
          <p:cNvPr id="4" name="Sonido grabado">
            <a:hlinkClick r:id="" action="ppaction://media"/>
            <a:extLst>
              <a:ext uri="{FF2B5EF4-FFF2-40B4-BE49-F238E27FC236}">
                <a16:creationId xmlns:a16="http://schemas.microsoft.com/office/drawing/2014/main" id="{5847EEF9-83F5-40F2-9B27-4BFD49DA10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30908" y="57216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861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2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 descr="Imagen que contiene persona, grupo, gente, parado&#10;&#10;Descripción generada automáticamente">
            <a:extLst>
              <a:ext uri="{FF2B5EF4-FFF2-40B4-BE49-F238E27FC236}">
                <a16:creationId xmlns:a16="http://schemas.microsoft.com/office/drawing/2014/main" id="{3AA2191D-FBFA-4C0D-9297-ADAAEAFC8F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51" t="35574" r="3073" b="8079"/>
          <a:stretch/>
        </p:blipFill>
        <p:spPr>
          <a:xfrm>
            <a:off x="531257" y="4052209"/>
            <a:ext cx="2112711" cy="249405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6C712EAA-13D1-4440-81CC-F49935946169}"/>
              </a:ext>
            </a:extLst>
          </p:cNvPr>
          <p:cNvSpPr/>
          <p:nvPr/>
        </p:nvSpPr>
        <p:spPr>
          <a:xfrm>
            <a:off x="2843752" y="499468"/>
            <a:ext cx="6960086" cy="5337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8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Accusatīvus</a:t>
            </a:r>
            <a:r>
              <a:rPr lang="en-US" sz="28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cāsus</a:t>
            </a:r>
            <a:r>
              <a:rPr lang="en-US" sz="28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Obiectī</a:t>
            </a:r>
            <a:r>
              <a:rPr lang="en-US" sz="28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proprius</a:t>
            </a:r>
            <a:r>
              <a:rPr lang="en-US" sz="28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en-US" sz="28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s-ES" sz="2800" dirty="0"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DF117773-908A-46B9-BC16-7BD9FA1066FF}"/>
              </a:ext>
            </a:extLst>
          </p:cNvPr>
          <p:cNvSpPr/>
          <p:nvPr/>
        </p:nvSpPr>
        <p:spPr>
          <a:xfrm>
            <a:off x="715619" y="1175774"/>
            <a:ext cx="3061251" cy="407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000" dirty="0">
                <a:solidFill>
                  <a:srgbClr val="C0000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Courier" panose="02060409020205020404" pitchFamily="49" charset="0"/>
              </a:rPr>
              <a:t>EXEMPLI GRATIA: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0611C0F-E84C-448C-AF8A-1E42650995E1}"/>
              </a:ext>
            </a:extLst>
          </p:cNvPr>
          <p:cNvSpPr/>
          <p:nvPr/>
        </p:nvSpPr>
        <p:spPr>
          <a:xfrm>
            <a:off x="985173" y="1688719"/>
            <a:ext cx="3945888" cy="5337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marL="44958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8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Iulia</a:t>
            </a:r>
            <a:r>
              <a:rPr lang="en-US" sz="28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Marc</a:t>
            </a:r>
            <a:r>
              <a:rPr lang="en-US" sz="2800" b="1" dirty="0">
                <a:solidFill>
                  <a:srgbClr val="0070C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</a:t>
            </a:r>
            <a:r>
              <a:rPr lang="en-US" sz="28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vocat</a:t>
            </a:r>
            <a:r>
              <a:rPr lang="en-US" sz="28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E4E528F3-FA6F-4C2D-8820-C2AF23D90916}"/>
              </a:ext>
            </a:extLst>
          </p:cNvPr>
          <p:cNvSpPr/>
          <p:nvPr/>
        </p:nvSpPr>
        <p:spPr>
          <a:xfrm>
            <a:off x="6912119" y="1688719"/>
            <a:ext cx="4131837" cy="5337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marL="44958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8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Marcus</a:t>
            </a:r>
            <a:r>
              <a:rPr lang="en-US" sz="28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Iuli</a:t>
            </a:r>
            <a:r>
              <a:rPr lang="en-US" sz="2800" b="1" dirty="0" err="1">
                <a:solidFill>
                  <a:srgbClr val="0070C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</a:t>
            </a:r>
            <a:r>
              <a:rPr lang="en-US" sz="28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vocat</a:t>
            </a:r>
            <a:r>
              <a:rPr lang="en-US" sz="28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D5BA71F-9652-45AA-98A3-D45DB89B0BF8}"/>
              </a:ext>
            </a:extLst>
          </p:cNvPr>
          <p:cNvSpPr/>
          <p:nvPr/>
        </p:nvSpPr>
        <p:spPr>
          <a:xfrm>
            <a:off x="715619" y="2652641"/>
            <a:ext cx="4484996" cy="4707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none" lIns="0" anchor="ctr" anchorCtr="0">
            <a:noAutofit/>
          </a:bodyPr>
          <a:lstStyle/>
          <a:p>
            <a:pPr marL="449580" algn="ctr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“Iuli</a:t>
            </a:r>
            <a:r>
              <a:rPr lang="en-US" sz="2400" b="1" dirty="0">
                <a:solidFill>
                  <a:srgbClr val="C0000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US" sz="2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casus</a:t>
            </a:r>
            <a:r>
              <a:rPr lang="en-US" sz="2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Nōminātīvus</a:t>
            </a:r>
            <a:r>
              <a:rPr lang="en-US" sz="2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est. 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14C165E-5F34-40E7-8592-7C23418110FA}"/>
              </a:ext>
            </a:extLst>
          </p:cNvPr>
          <p:cNvSpPr/>
          <p:nvPr/>
        </p:nvSpPr>
        <p:spPr>
          <a:xfrm>
            <a:off x="6403651" y="2652641"/>
            <a:ext cx="5148775" cy="4707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lIns="0">
            <a:spAutoFit/>
          </a:bodyPr>
          <a:lstStyle/>
          <a:p>
            <a:pPr marL="449580" algn="ctr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“Marc</a:t>
            </a:r>
            <a:r>
              <a:rPr lang="en-US" sz="2400" b="1" dirty="0">
                <a:solidFill>
                  <a:srgbClr val="C0000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US" sz="2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casus</a:t>
            </a:r>
            <a:r>
              <a:rPr lang="en-US" sz="2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Nōminātīvus</a:t>
            </a:r>
            <a:r>
              <a:rPr lang="en-US" sz="2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est. 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3564202-862F-49B0-BC52-47C46C20D3DD}"/>
              </a:ext>
            </a:extLst>
          </p:cNvPr>
          <p:cNvSpPr/>
          <p:nvPr/>
        </p:nvSpPr>
        <p:spPr>
          <a:xfrm>
            <a:off x="531257" y="3429000"/>
            <a:ext cx="5257017" cy="4707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lIns="0" anchor="ctr" anchorCtr="0">
            <a:spAutoFit/>
          </a:bodyPr>
          <a:lstStyle/>
          <a:p>
            <a:pPr marL="449580" algn="ctr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“Marc</a:t>
            </a:r>
            <a:r>
              <a:rPr lang="en-US" sz="2400" b="1" dirty="0">
                <a:solidFill>
                  <a:srgbClr val="C0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um</a:t>
            </a:r>
            <a:r>
              <a:rPr lang="en-US" sz="24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” casus </a:t>
            </a:r>
            <a:r>
              <a:rPr lang="en-US" sz="2400" b="1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Accusatīvus</a:t>
            </a:r>
            <a:r>
              <a:rPr lang="en-US" sz="24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 est. 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2724AA6F-35FE-4FC0-B6CA-3266C5D99035}"/>
              </a:ext>
            </a:extLst>
          </p:cNvPr>
          <p:cNvSpPr/>
          <p:nvPr/>
        </p:nvSpPr>
        <p:spPr>
          <a:xfrm>
            <a:off x="6738425" y="3464351"/>
            <a:ext cx="4735074" cy="4707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lIns="0" rIns="0" anchor="ctr" anchorCtr="0">
            <a:spAutoFit/>
          </a:bodyPr>
          <a:lstStyle/>
          <a:p>
            <a:pPr marL="449580" algn="ctr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Iuli</a:t>
            </a:r>
            <a:r>
              <a:rPr lang="en-US" sz="2400" b="1" dirty="0" err="1">
                <a:solidFill>
                  <a:srgbClr val="C0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am</a:t>
            </a:r>
            <a:r>
              <a:rPr lang="en-US" sz="24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” casus </a:t>
            </a:r>
            <a:r>
              <a:rPr lang="en-US" sz="2400" b="1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Accusatīvus</a:t>
            </a:r>
            <a:r>
              <a:rPr lang="en-US" sz="24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 est.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2A6BDA4-3B38-4EF1-9C07-956D286B4CAC}"/>
              </a:ext>
            </a:extLst>
          </p:cNvPr>
          <p:cNvSpPr/>
          <p:nvPr/>
        </p:nvSpPr>
        <p:spPr>
          <a:xfrm>
            <a:off x="2554975" y="4378944"/>
            <a:ext cx="75376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Cāsus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Accusatīvus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numero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singulari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desinit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US" sz="2400" b="1" dirty="0">
                <a:solidFill>
                  <a:srgbClr val="0070C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-m</a:t>
            </a:r>
            <a:endParaRPr lang="es-ES" sz="2400" b="1" dirty="0">
              <a:solidFill>
                <a:srgbClr val="0070C0"/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ABE8ACA-4434-41A6-AD2D-BDABD72C9BCA}"/>
              </a:ext>
            </a:extLst>
          </p:cNvPr>
          <p:cNvSpPr/>
          <p:nvPr/>
        </p:nvSpPr>
        <p:spPr>
          <a:xfrm>
            <a:off x="3882888" y="5068406"/>
            <a:ext cx="66896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Marc</a:t>
            </a:r>
            <a:r>
              <a:rPr lang="en-US" sz="2400" b="1" dirty="0">
                <a:solidFill>
                  <a:srgbClr val="0070C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accusatīvus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masculinus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singularis</a:t>
            </a:r>
            <a:endParaRPr lang="es-ES" sz="2400" b="1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D188BB4-D1D4-45A8-B4DF-1D8EC4C61D97}"/>
              </a:ext>
            </a:extLst>
          </p:cNvPr>
          <p:cNvSpPr/>
          <p:nvPr/>
        </p:nvSpPr>
        <p:spPr>
          <a:xfrm>
            <a:off x="3882888" y="5726652"/>
            <a:ext cx="62456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Iuli</a:t>
            </a:r>
            <a:r>
              <a:rPr lang="en-US" sz="2400" b="1" dirty="0" err="1">
                <a:solidFill>
                  <a:srgbClr val="0070C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accusatīvus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femininus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singularis</a:t>
            </a:r>
            <a:endParaRPr lang="es-ES" sz="2400" b="1" dirty="0"/>
          </a:p>
        </p:txBody>
      </p:sp>
      <p:pic>
        <p:nvPicPr>
          <p:cNvPr id="14" name="II">
            <a:hlinkClick r:id="" action="ppaction://media"/>
            <a:extLst>
              <a:ext uri="{FF2B5EF4-FFF2-40B4-BE49-F238E27FC236}">
                <a16:creationId xmlns:a16="http://schemas.microsoft.com/office/drawing/2014/main" id="{D4B7826D-166A-47DC-98C4-B05CFEBFC5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63899" y="57114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684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61000">
        <p:push dir="u"/>
      </p:transition>
    </mc:Choice>
    <mc:Fallback>
      <p:transition advClick="0" advTm="61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6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679735B-C509-4D0A-93A4-40A2B1CA5E2D}"/>
              </a:ext>
            </a:extLst>
          </p:cNvPr>
          <p:cNvSpPr/>
          <p:nvPr/>
        </p:nvSpPr>
        <p:spPr>
          <a:xfrm>
            <a:off x="2716695" y="510075"/>
            <a:ext cx="7659757" cy="470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Cāsus</a:t>
            </a:r>
            <a:r>
              <a:rPr lang="es-E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Accusatīvus</a:t>
            </a:r>
            <a:r>
              <a:rPr lang="es-E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indicat</a:t>
            </a:r>
            <a:r>
              <a:rPr lang="es-E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Obiectum</a:t>
            </a:r>
            <a:r>
              <a:rPr lang="es-E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verbī</a:t>
            </a:r>
            <a:r>
              <a:rPr lang="es-E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transitīvī</a:t>
            </a:r>
            <a:r>
              <a:rPr lang="es-E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B047E77-388F-47D6-8438-24CDC5ED990D}"/>
              </a:ext>
            </a:extLst>
          </p:cNvPr>
          <p:cNvSpPr/>
          <p:nvPr/>
        </p:nvSpPr>
        <p:spPr>
          <a:xfrm>
            <a:off x="715619" y="1175774"/>
            <a:ext cx="3061251" cy="407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000" dirty="0">
                <a:solidFill>
                  <a:srgbClr val="C0000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Courier" panose="02060409020205020404" pitchFamily="49" charset="0"/>
              </a:rPr>
              <a:t>EXEMPLI GRATIA: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F380E18-0122-4E23-8CE2-3586FEF886DA}"/>
              </a:ext>
            </a:extLst>
          </p:cNvPr>
          <p:cNvSpPr/>
          <p:nvPr/>
        </p:nvSpPr>
        <p:spPr>
          <a:xfrm>
            <a:off x="439155" y="1688719"/>
            <a:ext cx="5500110" cy="7228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4958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40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Iulia</a:t>
            </a:r>
            <a:r>
              <a:rPr lang="en-US" sz="40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Marc</a:t>
            </a:r>
            <a:r>
              <a:rPr lang="en-US" sz="4000" b="1" dirty="0">
                <a:solidFill>
                  <a:srgbClr val="0070C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</a:t>
            </a:r>
            <a:r>
              <a:rPr lang="en-US" sz="40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vocat</a:t>
            </a:r>
            <a:r>
              <a:rPr lang="en-US" sz="40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DC8431B-0910-43EA-9E56-4A6C443287BB}"/>
              </a:ext>
            </a:extLst>
          </p:cNvPr>
          <p:cNvSpPr/>
          <p:nvPr/>
        </p:nvSpPr>
        <p:spPr>
          <a:xfrm>
            <a:off x="6263320" y="1688719"/>
            <a:ext cx="5465504" cy="7228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4958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40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Marcus</a:t>
            </a:r>
            <a:r>
              <a:rPr lang="en-US" sz="40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Iuli</a:t>
            </a:r>
            <a:r>
              <a:rPr lang="en-US" sz="4000" b="1" dirty="0" err="1">
                <a:solidFill>
                  <a:srgbClr val="0070C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</a:t>
            </a:r>
            <a:r>
              <a:rPr lang="en-US" sz="40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vocat</a:t>
            </a:r>
            <a:r>
              <a:rPr lang="en-US" sz="40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28B1111-BA6B-4AC5-A5B5-7C04C4833478}"/>
              </a:ext>
            </a:extLst>
          </p:cNvPr>
          <p:cNvSpPr/>
          <p:nvPr/>
        </p:nvSpPr>
        <p:spPr>
          <a:xfrm>
            <a:off x="831752" y="2387571"/>
            <a:ext cx="1345240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SVBIECTVM </a:t>
            </a:r>
            <a:endParaRPr lang="es-ES" sz="1400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C120E92-48EF-4E34-9FA0-23EF8FAD6738}"/>
              </a:ext>
            </a:extLst>
          </p:cNvPr>
          <p:cNvSpPr/>
          <p:nvPr/>
        </p:nvSpPr>
        <p:spPr>
          <a:xfrm>
            <a:off x="2501047" y="2396657"/>
            <a:ext cx="1245854" cy="307777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OBIECTVM </a:t>
            </a:r>
            <a:endParaRPr lang="es-ES" sz="1400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7852A4A-609F-4AA4-8960-8957E2BA61E8}"/>
              </a:ext>
            </a:extLst>
          </p:cNvPr>
          <p:cNvSpPr/>
          <p:nvPr/>
        </p:nvSpPr>
        <p:spPr>
          <a:xfrm>
            <a:off x="4321145" y="2411609"/>
            <a:ext cx="1043876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VERBVM </a:t>
            </a:r>
            <a:endParaRPr lang="es-ES" sz="1400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E751EFB-582F-4C2E-A915-525E8FFD57B7}"/>
              </a:ext>
            </a:extLst>
          </p:cNvPr>
          <p:cNvSpPr/>
          <p:nvPr/>
        </p:nvSpPr>
        <p:spPr>
          <a:xfrm>
            <a:off x="6929366" y="2404133"/>
            <a:ext cx="1345240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s-ES" sz="1400" b="1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SVBIECTVM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65EEE0C-1214-4F24-9653-5F16F5042A1D}"/>
              </a:ext>
            </a:extLst>
          </p:cNvPr>
          <p:cNvSpPr/>
          <p:nvPr/>
        </p:nvSpPr>
        <p:spPr>
          <a:xfrm>
            <a:off x="8786654" y="2411609"/>
            <a:ext cx="1245854" cy="307777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es-ES" sz="1400" b="1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OBIECTVM 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3D7C2D3-25D2-4A6B-A284-6FE4B6E86B94}"/>
              </a:ext>
            </a:extLst>
          </p:cNvPr>
          <p:cNvSpPr/>
          <p:nvPr/>
        </p:nvSpPr>
        <p:spPr>
          <a:xfrm>
            <a:off x="10386762" y="2411609"/>
            <a:ext cx="1043876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VERBVM </a:t>
            </a:r>
            <a:endParaRPr lang="es-ES" sz="1400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91BD17C-6148-4ECA-B4A2-B32989DF35F6}"/>
              </a:ext>
            </a:extLst>
          </p:cNvPr>
          <p:cNvSpPr/>
          <p:nvPr/>
        </p:nvSpPr>
        <p:spPr>
          <a:xfrm>
            <a:off x="339446" y="3515864"/>
            <a:ext cx="5620770" cy="6598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4958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Puell</a:t>
            </a:r>
            <a:r>
              <a:rPr lang="en-US" sz="3600" b="1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ae</a:t>
            </a:r>
            <a:r>
              <a:rPr lang="en-US" sz="36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 Marc</a:t>
            </a:r>
            <a:r>
              <a:rPr lang="en-US" sz="3600" b="1" dirty="0">
                <a:solidFill>
                  <a:srgbClr val="0070C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um</a:t>
            </a:r>
            <a:r>
              <a:rPr lang="en-US" sz="36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vocant</a:t>
            </a:r>
            <a:r>
              <a:rPr lang="en-US" sz="36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E0C1451-E282-4D68-A302-3870CE13685C}"/>
              </a:ext>
            </a:extLst>
          </p:cNvPr>
          <p:cNvSpPr/>
          <p:nvPr/>
        </p:nvSpPr>
        <p:spPr>
          <a:xfrm>
            <a:off x="863896" y="4175725"/>
            <a:ext cx="1345240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s-ES" sz="1400" b="1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SVBIECTVM 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781F2121-6BCD-4BE9-AB5D-BF7ED50D1415}"/>
              </a:ext>
            </a:extLst>
          </p:cNvPr>
          <p:cNvSpPr/>
          <p:nvPr/>
        </p:nvSpPr>
        <p:spPr>
          <a:xfrm>
            <a:off x="2705877" y="4161940"/>
            <a:ext cx="1245854" cy="307777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es-ES" sz="1400" b="1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OBIECTVM 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CAA4F99-2C9A-41E5-BD3A-1D7DCA378A02}"/>
              </a:ext>
            </a:extLst>
          </p:cNvPr>
          <p:cNvSpPr/>
          <p:nvPr/>
        </p:nvSpPr>
        <p:spPr>
          <a:xfrm>
            <a:off x="4508307" y="4196867"/>
            <a:ext cx="1043876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VERBVM </a:t>
            </a:r>
            <a:endParaRPr lang="es-ES" sz="1400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7759E8BE-701A-427B-94B1-835A5F144A85}"/>
              </a:ext>
            </a:extLst>
          </p:cNvPr>
          <p:cNvSpPr/>
          <p:nvPr/>
        </p:nvSpPr>
        <p:spPr>
          <a:xfrm>
            <a:off x="6945733" y="4143832"/>
            <a:ext cx="1345240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s-ES" sz="1400" b="1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SVBIECTVM</a:t>
            </a:r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ES" sz="1400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BF60F72F-0449-4227-81CF-600EAEE78933}"/>
              </a:ext>
            </a:extLst>
          </p:cNvPr>
          <p:cNvSpPr/>
          <p:nvPr/>
        </p:nvSpPr>
        <p:spPr>
          <a:xfrm>
            <a:off x="8454812" y="4141735"/>
            <a:ext cx="1245854" cy="307777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es-ES" sz="1400" b="1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OBIECTVM</a:t>
            </a:r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ES" sz="1400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E9E911D0-B56E-4330-A487-8F12AFC4E7D1}"/>
              </a:ext>
            </a:extLst>
          </p:cNvPr>
          <p:cNvSpPr/>
          <p:nvPr/>
        </p:nvSpPr>
        <p:spPr>
          <a:xfrm>
            <a:off x="10028722" y="4153206"/>
            <a:ext cx="1043876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VERBVM </a:t>
            </a:r>
            <a:endParaRPr lang="es-ES" sz="1400" dirty="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9A6C9-DC2E-4C08-9D79-CA2DA98825CC}"/>
              </a:ext>
            </a:extLst>
          </p:cNvPr>
          <p:cNvSpPr/>
          <p:nvPr/>
        </p:nvSpPr>
        <p:spPr>
          <a:xfrm>
            <a:off x="6546573" y="3495442"/>
            <a:ext cx="5204482" cy="6598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4958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Pueri</a:t>
            </a:r>
            <a:r>
              <a:rPr lang="en-US" sz="36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Iuli</a:t>
            </a:r>
            <a:r>
              <a:rPr lang="en-US" sz="3600" b="1" dirty="0" err="1">
                <a:solidFill>
                  <a:srgbClr val="0070C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</a:t>
            </a:r>
            <a:r>
              <a:rPr lang="en-US" sz="36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vocant</a:t>
            </a:r>
            <a:r>
              <a:rPr lang="en-US" sz="36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58A292C9-55C2-43DF-A57A-491796629EC4}"/>
              </a:ext>
            </a:extLst>
          </p:cNvPr>
          <p:cNvSpPr/>
          <p:nvPr/>
        </p:nvSpPr>
        <p:spPr>
          <a:xfrm>
            <a:off x="3450899" y="5451393"/>
            <a:ext cx="59586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Nōminātīvus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Cāsus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Subiectī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proprius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est.</a:t>
            </a:r>
            <a:endParaRPr lang="es-ES" sz="2400" dirty="0"/>
          </a:p>
        </p:txBody>
      </p:sp>
      <p:pic>
        <p:nvPicPr>
          <p:cNvPr id="22" name="III">
            <a:hlinkClick r:id="" action="ppaction://media"/>
            <a:extLst>
              <a:ext uri="{FF2B5EF4-FFF2-40B4-BE49-F238E27FC236}">
                <a16:creationId xmlns:a16="http://schemas.microsoft.com/office/drawing/2014/main" id="{59CEDC1E-D907-4E18-B48C-D685308563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03900" y="5682225"/>
            <a:ext cx="609600" cy="609600"/>
          </a:xfrm>
          <a:prstGeom prst="rect">
            <a:avLst/>
          </a:prstGeom>
        </p:spPr>
      </p:pic>
      <p:pic>
        <p:nvPicPr>
          <p:cNvPr id="23" name="Imagen 22" descr="Imagen que contiene colorido, cuarto, parado, caballo&#10;&#10;Descripción generada automáticamente">
            <a:extLst>
              <a:ext uri="{FF2B5EF4-FFF2-40B4-BE49-F238E27FC236}">
                <a16:creationId xmlns:a16="http://schemas.microsoft.com/office/drawing/2014/main" id="{3B5DC1A2-0148-4640-A032-430AF1304A7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" t="36559" r="33527" b="13455"/>
          <a:stretch/>
        </p:blipFill>
        <p:spPr>
          <a:xfrm>
            <a:off x="9648436" y="4848362"/>
            <a:ext cx="1910928" cy="166772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5" name="Imagen 24" descr="Imagen que contiene colorido, cuarto, parado, caballo&#10;&#10;Descripción generada automáticamente">
            <a:extLst>
              <a:ext uri="{FF2B5EF4-FFF2-40B4-BE49-F238E27FC236}">
                <a16:creationId xmlns:a16="http://schemas.microsoft.com/office/drawing/2014/main" id="{A49D56EB-C5FE-489B-97EA-249F77225B6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77" t="-332" b="39104"/>
          <a:stretch/>
        </p:blipFill>
        <p:spPr>
          <a:xfrm>
            <a:off x="238374" y="4504644"/>
            <a:ext cx="1872223" cy="2112027"/>
          </a:xfrm>
          <a:prstGeom prst="rect">
            <a:avLst/>
          </a:prstGeom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877EB982-8535-4FAD-80C4-FF18CCF1B8B4}"/>
              </a:ext>
            </a:extLst>
          </p:cNvPr>
          <p:cNvSpPr/>
          <p:nvPr/>
        </p:nvSpPr>
        <p:spPr>
          <a:xfrm>
            <a:off x="4508307" y="4449967"/>
            <a:ext cx="1048431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PL. </a:t>
            </a:r>
            <a:endParaRPr lang="es-ES" sz="1400" dirty="0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19D77E5B-6E89-4426-85A5-73543BC5B009}"/>
              </a:ext>
            </a:extLst>
          </p:cNvPr>
          <p:cNvSpPr/>
          <p:nvPr/>
        </p:nvSpPr>
        <p:spPr>
          <a:xfrm>
            <a:off x="863896" y="4421832"/>
            <a:ext cx="1345240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PL. </a:t>
            </a:r>
            <a:endParaRPr lang="es-ES" sz="1400" dirty="0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1065810E-BF6B-4B9A-B4D7-78BB5CDA473A}"/>
              </a:ext>
            </a:extLst>
          </p:cNvPr>
          <p:cNvSpPr/>
          <p:nvPr/>
        </p:nvSpPr>
        <p:spPr>
          <a:xfrm>
            <a:off x="10024167" y="4400264"/>
            <a:ext cx="1048431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PL. </a:t>
            </a:r>
            <a:endParaRPr lang="es-ES" sz="1400" dirty="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7DE3051A-7683-438D-AD89-55B0A54A251B}"/>
              </a:ext>
            </a:extLst>
          </p:cNvPr>
          <p:cNvSpPr/>
          <p:nvPr/>
        </p:nvSpPr>
        <p:spPr>
          <a:xfrm>
            <a:off x="6950288" y="4425552"/>
            <a:ext cx="1345240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PL. </a:t>
            </a:r>
            <a:endParaRPr lang="es-ES" sz="1400" dirty="0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4420E678-19A3-4026-99C4-84C2281386FD}"/>
              </a:ext>
            </a:extLst>
          </p:cNvPr>
          <p:cNvSpPr/>
          <p:nvPr/>
        </p:nvSpPr>
        <p:spPr>
          <a:xfrm>
            <a:off x="4317646" y="2668326"/>
            <a:ext cx="1043876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SING. </a:t>
            </a:r>
            <a:endParaRPr lang="es-ES" sz="1400" dirty="0"/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FD190C0B-0CE4-4F7F-B495-BC644714C7F8}"/>
              </a:ext>
            </a:extLst>
          </p:cNvPr>
          <p:cNvSpPr/>
          <p:nvPr/>
        </p:nvSpPr>
        <p:spPr>
          <a:xfrm>
            <a:off x="830690" y="2668327"/>
            <a:ext cx="1349801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SING. </a:t>
            </a:r>
            <a:endParaRPr lang="es-ES" sz="1400" dirty="0"/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5DB106E7-C4BE-4265-A3BF-96D8BFC794C6}"/>
              </a:ext>
            </a:extLst>
          </p:cNvPr>
          <p:cNvSpPr/>
          <p:nvPr/>
        </p:nvSpPr>
        <p:spPr>
          <a:xfrm>
            <a:off x="10386762" y="2668325"/>
            <a:ext cx="1043876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SING. </a:t>
            </a:r>
            <a:endParaRPr lang="es-ES" sz="1400" dirty="0"/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6D26583A-ED68-4EBA-B88D-3455B0D05BF6}"/>
              </a:ext>
            </a:extLst>
          </p:cNvPr>
          <p:cNvSpPr/>
          <p:nvPr/>
        </p:nvSpPr>
        <p:spPr>
          <a:xfrm>
            <a:off x="6926985" y="2681858"/>
            <a:ext cx="1349801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SING. 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4014797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33000"/>
    </mc:Choice>
    <mc:Fallback>
      <p:transition advClick="0" advTm="13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41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C712EAA-13D1-4440-81CC-F49935946169}"/>
              </a:ext>
            </a:extLst>
          </p:cNvPr>
          <p:cNvSpPr/>
          <p:nvPr/>
        </p:nvSpPr>
        <p:spPr>
          <a:xfrm>
            <a:off x="4264086" y="396894"/>
            <a:ext cx="3691080" cy="53373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 w="25400" cap="rnd" cmpd="dbl">
            <a:solidFill>
              <a:srgbClr val="333333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8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Accusatīvus</a:t>
            </a:r>
            <a:r>
              <a:rPr lang="en-US" sz="28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pluralis</a:t>
            </a:r>
            <a:r>
              <a:rPr lang="en-US" sz="28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s-ES" sz="2800" dirty="0"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DF117773-908A-46B9-BC16-7BD9FA1066FF}"/>
              </a:ext>
            </a:extLst>
          </p:cNvPr>
          <p:cNvSpPr/>
          <p:nvPr/>
        </p:nvSpPr>
        <p:spPr>
          <a:xfrm>
            <a:off x="757822" y="997547"/>
            <a:ext cx="3061251" cy="407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000" dirty="0">
                <a:solidFill>
                  <a:srgbClr val="C0000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Courier" panose="02060409020205020404" pitchFamily="49" charset="0"/>
              </a:rPr>
              <a:t>EXEMPLI GRATIA: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0611C0F-E84C-448C-AF8A-1E42650995E1}"/>
              </a:ext>
            </a:extLst>
          </p:cNvPr>
          <p:cNvSpPr/>
          <p:nvPr/>
        </p:nvSpPr>
        <p:spPr>
          <a:xfrm>
            <a:off x="1104476" y="1498074"/>
            <a:ext cx="3873753" cy="5337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marL="44958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8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Puella</a:t>
            </a:r>
            <a:r>
              <a:rPr lang="en-US" sz="28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serv</a:t>
            </a:r>
            <a:r>
              <a:rPr lang="en-US" sz="2800" b="1" dirty="0">
                <a:solidFill>
                  <a:srgbClr val="0070C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</a:t>
            </a:r>
            <a:r>
              <a:rPr lang="en-US" sz="28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vocat</a:t>
            </a:r>
            <a:r>
              <a:rPr lang="en-US" sz="28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E4E528F3-FA6F-4C2D-8820-C2AF23D90916}"/>
              </a:ext>
            </a:extLst>
          </p:cNvPr>
          <p:cNvSpPr/>
          <p:nvPr/>
        </p:nvSpPr>
        <p:spPr>
          <a:xfrm>
            <a:off x="7213773" y="1498074"/>
            <a:ext cx="3848105" cy="5337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marL="44958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8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Puer</a:t>
            </a:r>
            <a:r>
              <a:rPr lang="en-US" sz="28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ancill</a:t>
            </a:r>
            <a:r>
              <a:rPr lang="en-US" sz="2800" b="1" dirty="0">
                <a:solidFill>
                  <a:srgbClr val="0070C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en-US" sz="28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vocat</a:t>
            </a:r>
            <a:r>
              <a:rPr lang="en-US" sz="28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3564202-862F-49B0-BC52-47C46C20D3DD}"/>
              </a:ext>
            </a:extLst>
          </p:cNvPr>
          <p:cNvSpPr/>
          <p:nvPr/>
        </p:nvSpPr>
        <p:spPr>
          <a:xfrm>
            <a:off x="459930" y="2212376"/>
            <a:ext cx="5162844" cy="47070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marL="44958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“serv</a:t>
            </a:r>
            <a:r>
              <a:rPr lang="en-US" sz="2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os”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casus</a:t>
            </a:r>
            <a:r>
              <a:rPr lang="en-US" sz="2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Accusatīvus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2724AA6F-35FE-4FC0-B6CA-3266C5D99035}"/>
              </a:ext>
            </a:extLst>
          </p:cNvPr>
          <p:cNvSpPr/>
          <p:nvPr/>
        </p:nvSpPr>
        <p:spPr>
          <a:xfrm>
            <a:off x="6419088" y="2212376"/>
            <a:ext cx="5162844" cy="47070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marL="44958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“ancill</a:t>
            </a:r>
            <a:r>
              <a:rPr lang="en-US" sz="2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as”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casus</a:t>
            </a:r>
            <a:r>
              <a:rPr lang="en-US" sz="2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Accusatīvus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2A6BDA4-3B38-4EF1-9C07-956D286B4CAC}"/>
              </a:ext>
            </a:extLst>
          </p:cNvPr>
          <p:cNvSpPr/>
          <p:nvPr/>
        </p:nvSpPr>
        <p:spPr>
          <a:xfrm>
            <a:off x="3361877" y="4504533"/>
            <a:ext cx="79961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numero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plūrāli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cāsus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Accusatīvus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desinit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US" sz="2400" b="1" dirty="0">
                <a:solidFill>
                  <a:srgbClr val="0070C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en-US" sz="2400" b="1" dirty="0" err="1">
                <a:solidFill>
                  <a:srgbClr val="0070C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</a:t>
            </a:r>
            <a:r>
              <a:rPr lang="en-US" sz="2400" b="1" dirty="0">
                <a:solidFill>
                  <a:srgbClr val="0070C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/-as/-a</a:t>
            </a:r>
            <a:endParaRPr lang="es-ES" sz="2400" b="1" dirty="0">
              <a:solidFill>
                <a:srgbClr val="0070C0"/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ABE8ACA-4434-41A6-AD2D-BDABD72C9BCA}"/>
              </a:ext>
            </a:extLst>
          </p:cNvPr>
          <p:cNvSpPr/>
          <p:nvPr/>
        </p:nvSpPr>
        <p:spPr>
          <a:xfrm>
            <a:off x="4978229" y="5078387"/>
            <a:ext cx="5953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serv</a:t>
            </a:r>
            <a:r>
              <a:rPr lang="en-US" sz="2400" b="1" dirty="0">
                <a:solidFill>
                  <a:srgbClr val="0070C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accusatīvus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masculinus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plūrāl</a:t>
            </a:r>
            <a:r>
              <a:rPr lang="en-US" sz="24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endParaRPr lang="es-ES" sz="2400" b="1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D188BB4-D1D4-45A8-B4DF-1D8EC4C61D97}"/>
              </a:ext>
            </a:extLst>
          </p:cNvPr>
          <p:cNvSpPr/>
          <p:nvPr/>
        </p:nvSpPr>
        <p:spPr>
          <a:xfrm>
            <a:off x="4991855" y="5541185"/>
            <a:ext cx="59266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ancill</a:t>
            </a:r>
            <a:r>
              <a:rPr lang="en-US" sz="2400" b="1" dirty="0">
                <a:solidFill>
                  <a:srgbClr val="0070C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accusatīvus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femininus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plūrālis</a:t>
            </a:r>
            <a:endParaRPr lang="es-ES" sz="2400" b="1" dirty="0"/>
          </a:p>
        </p:txBody>
      </p:sp>
      <p:pic>
        <p:nvPicPr>
          <p:cNvPr id="17" name="Imagen 16" descr="Imagen que contiene colorido, cuarto, parado, caballo&#10;&#10;Descripción generada automáticamente">
            <a:extLst>
              <a:ext uri="{FF2B5EF4-FFF2-40B4-BE49-F238E27FC236}">
                <a16:creationId xmlns:a16="http://schemas.microsoft.com/office/drawing/2014/main" id="{3B784B11-3F8B-4580-854E-5CCB644C9A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77" t="-332" b="39104"/>
          <a:stretch/>
        </p:blipFill>
        <p:spPr>
          <a:xfrm>
            <a:off x="245992" y="3679662"/>
            <a:ext cx="2626071" cy="2962431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AF873F1C-09BB-4A83-BFB1-1D2B5582B1AC}"/>
              </a:ext>
            </a:extLst>
          </p:cNvPr>
          <p:cNvSpPr/>
          <p:nvPr/>
        </p:nvSpPr>
        <p:spPr>
          <a:xfrm>
            <a:off x="4978229" y="6005116"/>
            <a:ext cx="53010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verb</a:t>
            </a:r>
            <a:r>
              <a:rPr lang="en-US" sz="2400" b="1" dirty="0" err="1">
                <a:solidFill>
                  <a:srgbClr val="0070C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accusatīvus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neuter </a:t>
            </a:r>
            <a:r>
              <a:rPr lang="es-ES" sz="24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plūrālis</a:t>
            </a:r>
            <a:endParaRPr lang="es-ES" sz="2400" b="1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6B960141-2D1B-4729-8378-864FC574651B}"/>
              </a:ext>
            </a:extLst>
          </p:cNvPr>
          <p:cNvSpPr/>
          <p:nvPr/>
        </p:nvSpPr>
        <p:spPr>
          <a:xfrm>
            <a:off x="3975859" y="2899198"/>
            <a:ext cx="4593245" cy="5337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marL="44958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8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Discipulus</a:t>
            </a:r>
            <a:r>
              <a:rPr lang="en-US" sz="28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verb</a:t>
            </a:r>
            <a:r>
              <a:rPr lang="en-US" sz="2800" b="1" dirty="0" err="1">
                <a:solidFill>
                  <a:srgbClr val="0070C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8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scribit</a:t>
            </a:r>
            <a:r>
              <a:rPr lang="en-US" sz="28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69AEF498-9A25-4F6C-B394-A750E257FA05}"/>
              </a:ext>
            </a:extLst>
          </p:cNvPr>
          <p:cNvSpPr/>
          <p:nvPr/>
        </p:nvSpPr>
        <p:spPr>
          <a:xfrm>
            <a:off x="3691059" y="3617908"/>
            <a:ext cx="5162844" cy="47070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marL="44958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verb</a:t>
            </a:r>
            <a:r>
              <a:rPr lang="en-US" sz="24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casus</a:t>
            </a:r>
            <a:r>
              <a:rPr lang="en-US" sz="2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Accusatīvus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1" name="IV">
            <a:hlinkClick r:id="" action="ppaction://media"/>
            <a:extLst>
              <a:ext uri="{FF2B5EF4-FFF2-40B4-BE49-F238E27FC236}">
                <a16:creationId xmlns:a16="http://schemas.microsoft.com/office/drawing/2014/main" id="{DEB41A7A-8290-4365-970C-196D787BD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20097" y="59311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132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59000"/>
    </mc:Choice>
    <mc:Fallback>
      <p:transition advClick="0" advTm="5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565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679735B-C509-4D0A-93A4-40A2B1CA5E2D}"/>
              </a:ext>
            </a:extLst>
          </p:cNvPr>
          <p:cNvSpPr/>
          <p:nvPr/>
        </p:nvSpPr>
        <p:spPr>
          <a:xfrm>
            <a:off x="4162967" y="429048"/>
            <a:ext cx="4056676" cy="5968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SVMMARIVM: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F380E18-0122-4E23-8CE2-3586FEF886DA}"/>
              </a:ext>
            </a:extLst>
          </p:cNvPr>
          <p:cNvSpPr/>
          <p:nvPr/>
        </p:nvSpPr>
        <p:spPr>
          <a:xfrm>
            <a:off x="687483" y="4377680"/>
            <a:ext cx="4925866" cy="6598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4958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Puella</a:t>
            </a:r>
            <a:r>
              <a:rPr lang="en-US" sz="36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serv</a:t>
            </a:r>
            <a:r>
              <a:rPr lang="en-US" sz="3600" b="1" dirty="0">
                <a:solidFill>
                  <a:srgbClr val="0070C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</a:t>
            </a:r>
            <a:r>
              <a:rPr lang="en-US" sz="36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vocat</a:t>
            </a:r>
            <a:r>
              <a:rPr lang="en-US" sz="36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DC8431B-0910-43EA-9E56-4A6C443287BB}"/>
              </a:ext>
            </a:extLst>
          </p:cNvPr>
          <p:cNvSpPr/>
          <p:nvPr/>
        </p:nvSpPr>
        <p:spPr>
          <a:xfrm>
            <a:off x="6293946" y="4372092"/>
            <a:ext cx="5300352" cy="6598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4958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36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Puer</a:t>
            </a:r>
            <a:r>
              <a:rPr lang="en-US" sz="36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ancill</a:t>
            </a:r>
            <a:r>
              <a:rPr lang="en-US" sz="3600" b="1" dirty="0">
                <a:solidFill>
                  <a:srgbClr val="0070C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en-US" sz="36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vocat</a:t>
            </a:r>
            <a:r>
              <a:rPr lang="en-US" sz="36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28B1111-BA6B-4AC5-A5B5-7C04C4833478}"/>
              </a:ext>
            </a:extLst>
          </p:cNvPr>
          <p:cNvSpPr/>
          <p:nvPr/>
        </p:nvSpPr>
        <p:spPr>
          <a:xfrm>
            <a:off x="1191680" y="5028509"/>
            <a:ext cx="1345240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SVBIECTVM </a:t>
            </a:r>
            <a:endParaRPr lang="es-ES" sz="1400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C120E92-48EF-4E34-9FA0-23EF8FAD6738}"/>
              </a:ext>
            </a:extLst>
          </p:cNvPr>
          <p:cNvSpPr/>
          <p:nvPr/>
        </p:nvSpPr>
        <p:spPr>
          <a:xfrm>
            <a:off x="2654377" y="5037541"/>
            <a:ext cx="1245854" cy="307777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OBIECTVM </a:t>
            </a:r>
            <a:endParaRPr lang="es-ES" sz="1400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7852A4A-609F-4AA4-8960-8957E2BA61E8}"/>
              </a:ext>
            </a:extLst>
          </p:cNvPr>
          <p:cNvSpPr/>
          <p:nvPr/>
        </p:nvSpPr>
        <p:spPr>
          <a:xfrm>
            <a:off x="4134831" y="5028509"/>
            <a:ext cx="1043876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VERBVM </a:t>
            </a:r>
            <a:endParaRPr lang="es-ES" sz="1400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E751EFB-582F-4C2E-A915-525E8FFD57B7}"/>
              </a:ext>
            </a:extLst>
          </p:cNvPr>
          <p:cNvSpPr/>
          <p:nvPr/>
        </p:nvSpPr>
        <p:spPr>
          <a:xfrm>
            <a:off x="6917597" y="4990816"/>
            <a:ext cx="1345240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s-ES" sz="1400" b="1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SVBIECTVM 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65EEE0C-1214-4F24-9653-5F16F5042A1D}"/>
              </a:ext>
            </a:extLst>
          </p:cNvPr>
          <p:cNvSpPr/>
          <p:nvPr/>
        </p:nvSpPr>
        <p:spPr>
          <a:xfrm>
            <a:off x="8497751" y="5011385"/>
            <a:ext cx="1245854" cy="307777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es-ES" sz="1400" b="1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OBIECTVM 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3D7C2D3-25D2-4A6B-A284-6FE4B6E86B94}"/>
              </a:ext>
            </a:extLst>
          </p:cNvPr>
          <p:cNvSpPr/>
          <p:nvPr/>
        </p:nvSpPr>
        <p:spPr>
          <a:xfrm>
            <a:off x="10075493" y="5011385"/>
            <a:ext cx="1043876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VERBVM </a:t>
            </a:r>
            <a:endParaRPr lang="es-ES" sz="1400" dirty="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A175376F-8B78-4CA3-9377-EAF821EBC12C}"/>
              </a:ext>
            </a:extLst>
          </p:cNvPr>
          <p:cNvSpPr/>
          <p:nvPr/>
        </p:nvSpPr>
        <p:spPr>
          <a:xfrm>
            <a:off x="687483" y="2167929"/>
            <a:ext cx="4925866" cy="6598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4958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Puella</a:t>
            </a:r>
            <a:r>
              <a:rPr lang="en-US" sz="36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serv</a:t>
            </a:r>
            <a:r>
              <a:rPr lang="en-US" sz="3600" b="1" dirty="0" err="1">
                <a:solidFill>
                  <a:srgbClr val="0070C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</a:t>
            </a:r>
            <a:r>
              <a:rPr lang="en-US" sz="36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vocat</a:t>
            </a:r>
            <a:r>
              <a:rPr lang="en-US" sz="36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0CC3D0C-35DA-4923-A55E-FCC9D3037F4A}"/>
              </a:ext>
            </a:extLst>
          </p:cNvPr>
          <p:cNvSpPr/>
          <p:nvPr/>
        </p:nvSpPr>
        <p:spPr>
          <a:xfrm>
            <a:off x="6293946" y="2162341"/>
            <a:ext cx="5300352" cy="6598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4958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36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Puer</a:t>
            </a:r>
            <a:r>
              <a:rPr lang="en-US" sz="36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ancill</a:t>
            </a:r>
            <a:r>
              <a:rPr lang="en-US" sz="3600" b="1" dirty="0" err="1">
                <a:solidFill>
                  <a:srgbClr val="0070C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</a:t>
            </a:r>
            <a:r>
              <a:rPr lang="en-US" sz="36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vocat</a:t>
            </a:r>
            <a:r>
              <a:rPr lang="en-US" sz="36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105948B2-35F5-4342-BFE6-DAFADAAFE0C0}"/>
              </a:ext>
            </a:extLst>
          </p:cNvPr>
          <p:cNvSpPr/>
          <p:nvPr/>
        </p:nvSpPr>
        <p:spPr>
          <a:xfrm>
            <a:off x="1191680" y="2818758"/>
            <a:ext cx="1345240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SVBIECTVM </a:t>
            </a:r>
            <a:endParaRPr lang="es-ES" sz="1400" dirty="0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D915641E-7B70-4628-B860-EB4B0D9631E0}"/>
              </a:ext>
            </a:extLst>
          </p:cNvPr>
          <p:cNvSpPr/>
          <p:nvPr/>
        </p:nvSpPr>
        <p:spPr>
          <a:xfrm>
            <a:off x="2654377" y="2827790"/>
            <a:ext cx="1245854" cy="307777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OBIECTVM </a:t>
            </a:r>
            <a:endParaRPr lang="es-ES" sz="1400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4C6B3D04-4D3E-40C9-B041-625AA9004F79}"/>
              </a:ext>
            </a:extLst>
          </p:cNvPr>
          <p:cNvSpPr/>
          <p:nvPr/>
        </p:nvSpPr>
        <p:spPr>
          <a:xfrm>
            <a:off x="4295216" y="2832898"/>
            <a:ext cx="1043876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VERBVM </a:t>
            </a:r>
            <a:endParaRPr lang="es-ES" sz="1400" dirty="0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63640D3D-3B32-4505-80FD-804EDE7CFD99}"/>
              </a:ext>
            </a:extLst>
          </p:cNvPr>
          <p:cNvSpPr/>
          <p:nvPr/>
        </p:nvSpPr>
        <p:spPr>
          <a:xfrm>
            <a:off x="6917597" y="2781065"/>
            <a:ext cx="1345240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s-ES" sz="1400" b="1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SVBIECTVM 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5F930141-AAB5-4E9F-8120-582B6D8ED804}"/>
              </a:ext>
            </a:extLst>
          </p:cNvPr>
          <p:cNvSpPr/>
          <p:nvPr/>
        </p:nvSpPr>
        <p:spPr>
          <a:xfrm>
            <a:off x="8497751" y="2801634"/>
            <a:ext cx="1245854" cy="307777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es-ES" sz="1400" b="1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OBIECTVM 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691480CE-F320-4394-A162-6F35F82F2974}"/>
              </a:ext>
            </a:extLst>
          </p:cNvPr>
          <p:cNvSpPr/>
          <p:nvPr/>
        </p:nvSpPr>
        <p:spPr>
          <a:xfrm>
            <a:off x="10075493" y="2801634"/>
            <a:ext cx="1043876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VERBVM </a:t>
            </a:r>
            <a:endParaRPr lang="es-ES" sz="1400" dirty="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6B0FE11F-A796-4B3D-87CB-E3D0E2A94386}"/>
              </a:ext>
            </a:extLst>
          </p:cNvPr>
          <p:cNvSpPr/>
          <p:nvPr/>
        </p:nvSpPr>
        <p:spPr>
          <a:xfrm>
            <a:off x="2654377" y="3121223"/>
            <a:ext cx="1245854" cy="30777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ACC. SING </a:t>
            </a:r>
            <a:endParaRPr lang="es-ES" sz="1400" dirty="0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E7B3EF97-DC7F-4491-BFF3-CF77E4F01AE4}"/>
              </a:ext>
            </a:extLst>
          </p:cNvPr>
          <p:cNvSpPr/>
          <p:nvPr/>
        </p:nvSpPr>
        <p:spPr>
          <a:xfrm>
            <a:off x="8497751" y="3109336"/>
            <a:ext cx="1245854" cy="30777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ACC. SING </a:t>
            </a:r>
            <a:endParaRPr lang="es-ES" sz="1400" dirty="0"/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D54C7BC1-0E89-4EDB-8429-7324DD67CA16}"/>
              </a:ext>
            </a:extLst>
          </p:cNvPr>
          <p:cNvSpPr/>
          <p:nvPr/>
        </p:nvSpPr>
        <p:spPr>
          <a:xfrm>
            <a:off x="2654377" y="5345186"/>
            <a:ext cx="1245854" cy="30777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ACC. PL. </a:t>
            </a:r>
            <a:endParaRPr lang="es-ES" sz="1400" dirty="0"/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8CA35E66-D4E1-4D0C-BC51-85EF8FA182E5}"/>
              </a:ext>
            </a:extLst>
          </p:cNvPr>
          <p:cNvSpPr/>
          <p:nvPr/>
        </p:nvSpPr>
        <p:spPr>
          <a:xfrm>
            <a:off x="8497751" y="5311860"/>
            <a:ext cx="1245854" cy="30777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ACC. PL. </a:t>
            </a:r>
            <a:endParaRPr lang="es-ES" sz="1400" dirty="0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44C39890-E562-4AE6-9DC3-3211D3FB5A9C}"/>
              </a:ext>
            </a:extLst>
          </p:cNvPr>
          <p:cNvSpPr/>
          <p:nvPr/>
        </p:nvSpPr>
        <p:spPr>
          <a:xfrm>
            <a:off x="1694925" y="1223429"/>
            <a:ext cx="3150365" cy="47070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marL="44958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serv</a:t>
            </a:r>
            <a:r>
              <a:rPr lang="en-US" sz="24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≠ serv</a:t>
            </a:r>
            <a:r>
              <a:rPr lang="en-US" sz="2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</a:t>
            </a:r>
            <a:endParaRPr lang="en-US" sz="2400" dirty="0"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AA607C3A-3C3F-4397-B6B2-291937A04769}"/>
              </a:ext>
            </a:extLst>
          </p:cNvPr>
          <p:cNvSpPr/>
          <p:nvPr/>
        </p:nvSpPr>
        <p:spPr>
          <a:xfrm>
            <a:off x="7573631" y="1225014"/>
            <a:ext cx="3150365" cy="47070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pPr marL="44958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400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ancill</a:t>
            </a:r>
            <a:r>
              <a:rPr lang="en-US" sz="2400" b="1" dirty="0" err="1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</a:t>
            </a:r>
            <a:r>
              <a:rPr lang="en-US" sz="24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≠ ancill</a:t>
            </a:r>
            <a:r>
              <a:rPr lang="en-US" sz="24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endParaRPr lang="en-US" sz="2400" dirty="0"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5" name="V">
            <a:hlinkClick r:id="" action="ppaction://media"/>
            <a:extLst>
              <a:ext uri="{FF2B5EF4-FFF2-40B4-BE49-F238E27FC236}">
                <a16:creationId xmlns:a16="http://schemas.microsoft.com/office/drawing/2014/main" id="{A46D3752-CD7A-4416-AB46-86DA72D5C1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75045" y="5723886"/>
            <a:ext cx="609600" cy="59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515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20000"/>
    </mc:Choice>
    <mc:Fallback>
      <p:transition advClick="0" advTm="1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359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interior, tabla, juguete, recamara&#10;&#10;Descripción generada automáticamente">
            <a:extLst>
              <a:ext uri="{FF2B5EF4-FFF2-40B4-BE49-F238E27FC236}">
                <a16:creationId xmlns:a16="http://schemas.microsoft.com/office/drawing/2014/main" id="{2AD5A153-C015-45EA-9229-BA46C4A48F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772" y="2153805"/>
            <a:ext cx="3960456" cy="2633281"/>
          </a:xfrm>
          <a:prstGeom prst="rect">
            <a:avLst/>
          </a:prstGeom>
        </p:spPr>
      </p:pic>
      <p:graphicFrame>
        <p:nvGraphicFramePr>
          <p:cNvPr id="2" name="Tabla 2">
            <a:extLst>
              <a:ext uri="{FF2B5EF4-FFF2-40B4-BE49-F238E27FC236}">
                <a16:creationId xmlns:a16="http://schemas.microsoft.com/office/drawing/2014/main" id="{03EBD525-AA5B-4533-A4B7-1903892E0A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571034"/>
              </p:ext>
            </p:extLst>
          </p:nvPr>
        </p:nvGraphicFramePr>
        <p:xfrm>
          <a:off x="1477107" y="4857945"/>
          <a:ext cx="9115864" cy="14243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8966">
                  <a:extLst>
                    <a:ext uri="{9D8B030D-6E8A-4147-A177-3AD203B41FA5}">
                      <a16:colId xmlns:a16="http://schemas.microsoft.com/office/drawing/2014/main" val="3645831848"/>
                    </a:ext>
                  </a:extLst>
                </a:gridCol>
                <a:gridCol w="2278966">
                  <a:extLst>
                    <a:ext uri="{9D8B030D-6E8A-4147-A177-3AD203B41FA5}">
                      <a16:colId xmlns:a16="http://schemas.microsoft.com/office/drawing/2014/main" val="1804740692"/>
                    </a:ext>
                  </a:extLst>
                </a:gridCol>
                <a:gridCol w="2278966">
                  <a:extLst>
                    <a:ext uri="{9D8B030D-6E8A-4147-A177-3AD203B41FA5}">
                      <a16:colId xmlns:a16="http://schemas.microsoft.com/office/drawing/2014/main" val="4267165887"/>
                    </a:ext>
                  </a:extLst>
                </a:gridCol>
                <a:gridCol w="2278966">
                  <a:extLst>
                    <a:ext uri="{9D8B030D-6E8A-4147-A177-3AD203B41FA5}">
                      <a16:colId xmlns:a16="http://schemas.microsoft.com/office/drawing/2014/main" val="1418230414"/>
                    </a:ext>
                  </a:extLst>
                </a:gridCol>
              </a:tblGrid>
              <a:tr h="474785">
                <a:tc>
                  <a:txBody>
                    <a:bodyPr/>
                    <a:lstStyle/>
                    <a:p>
                      <a:r>
                        <a:rPr lang="es-ES" sz="2400" dirty="0">
                          <a:solidFill>
                            <a:srgbClr val="C00000"/>
                          </a:solidFill>
                        </a:rPr>
                        <a:t>ACCVSATIVVS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dirty="0"/>
                        <a:t>MASCVLINVM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dirty="0"/>
                        <a:t>FEMININVM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/>
                        <a:t>NEVTRVM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0942115"/>
                  </a:ext>
                </a:extLst>
              </a:tr>
              <a:tr h="474785">
                <a:tc>
                  <a:txBody>
                    <a:bodyPr/>
                    <a:lstStyle/>
                    <a:p>
                      <a:r>
                        <a:rPr lang="es-ES" sz="2400" dirty="0"/>
                        <a:t>SINGVLARIS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-VM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-AM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-VM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3812606"/>
                  </a:ext>
                </a:extLst>
              </a:tr>
              <a:tr h="474785">
                <a:tc>
                  <a:txBody>
                    <a:bodyPr/>
                    <a:lstStyle/>
                    <a:p>
                      <a:r>
                        <a:rPr lang="es-ES" sz="2400" dirty="0"/>
                        <a:t>PLVRALIS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-OS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-AS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-A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7398842"/>
                  </a:ext>
                </a:extLst>
              </a:tr>
            </a:tbl>
          </a:graphicData>
        </a:graphic>
      </p:graphicFrame>
      <p:graphicFrame>
        <p:nvGraphicFramePr>
          <p:cNvPr id="4" name="Tabla 2">
            <a:extLst>
              <a:ext uri="{FF2B5EF4-FFF2-40B4-BE49-F238E27FC236}">
                <a16:creationId xmlns:a16="http://schemas.microsoft.com/office/drawing/2014/main" id="{A437AF82-A64B-4C5F-B31B-623C3B4C0E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765765"/>
              </p:ext>
            </p:extLst>
          </p:nvPr>
        </p:nvGraphicFramePr>
        <p:xfrm>
          <a:off x="1477107" y="575700"/>
          <a:ext cx="9115864" cy="1495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8966">
                  <a:extLst>
                    <a:ext uri="{9D8B030D-6E8A-4147-A177-3AD203B41FA5}">
                      <a16:colId xmlns:a16="http://schemas.microsoft.com/office/drawing/2014/main" val="3645831848"/>
                    </a:ext>
                  </a:extLst>
                </a:gridCol>
                <a:gridCol w="2278966">
                  <a:extLst>
                    <a:ext uri="{9D8B030D-6E8A-4147-A177-3AD203B41FA5}">
                      <a16:colId xmlns:a16="http://schemas.microsoft.com/office/drawing/2014/main" val="1804740692"/>
                    </a:ext>
                  </a:extLst>
                </a:gridCol>
                <a:gridCol w="2278966">
                  <a:extLst>
                    <a:ext uri="{9D8B030D-6E8A-4147-A177-3AD203B41FA5}">
                      <a16:colId xmlns:a16="http://schemas.microsoft.com/office/drawing/2014/main" val="4267165887"/>
                    </a:ext>
                  </a:extLst>
                </a:gridCol>
                <a:gridCol w="2278966">
                  <a:extLst>
                    <a:ext uri="{9D8B030D-6E8A-4147-A177-3AD203B41FA5}">
                      <a16:colId xmlns:a16="http://schemas.microsoft.com/office/drawing/2014/main" val="2488715697"/>
                    </a:ext>
                  </a:extLst>
                </a:gridCol>
              </a:tblGrid>
              <a:tr h="498405">
                <a:tc>
                  <a:txBody>
                    <a:bodyPr/>
                    <a:lstStyle/>
                    <a:p>
                      <a:r>
                        <a:rPr lang="es-ES" sz="2400" dirty="0">
                          <a:solidFill>
                            <a:srgbClr val="C00000"/>
                          </a:solidFill>
                        </a:rPr>
                        <a:t>NOMINATIVVS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dirty="0"/>
                        <a:t>MASCVLINVM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dirty="0"/>
                        <a:t>FEMININVM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dirty="0"/>
                        <a:t>NEVTRVM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0942115"/>
                  </a:ext>
                </a:extLst>
              </a:tr>
              <a:tr h="498405">
                <a:tc>
                  <a:txBody>
                    <a:bodyPr/>
                    <a:lstStyle/>
                    <a:p>
                      <a:r>
                        <a:rPr lang="es-ES" sz="2400" dirty="0"/>
                        <a:t>SINGVLARIS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-VS / -ER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-A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-VM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3812606"/>
                  </a:ext>
                </a:extLst>
              </a:tr>
              <a:tr h="498405">
                <a:tc>
                  <a:txBody>
                    <a:bodyPr/>
                    <a:lstStyle/>
                    <a:p>
                      <a:r>
                        <a:rPr lang="es-ES" sz="2400" dirty="0"/>
                        <a:t>PLVRALIS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-I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-AE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-A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7398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1180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30000"/>
    </mc:Choice>
    <mc:Fallback>
      <p:transition advClick="0" advTm="30000"/>
    </mc:Fallback>
  </mc:AlternateContent>
</p:sld>
</file>

<file path=ppt/theme/theme1.xml><?xml version="1.0" encoding="utf-8"?>
<a:theme xmlns:a="http://schemas.openxmlformats.org/drawingml/2006/main" name="Base">
  <a:themeElements>
    <a:clrScheme name="Base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Base</Template>
  <TotalTime>1654</TotalTime>
  <Words>289</Words>
  <Application>Microsoft Office PowerPoint</Application>
  <PresentationFormat>Panorámica</PresentationFormat>
  <Paragraphs>100</Paragraphs>
  <Slides>6</Slides>
  <Notes>0</Notes>
  <HiddenSlides>0</HiddenSlides>
  <MMClips>5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9" baseType="lpstr">
      <vt:lpstr>Corbel</vt:lpstr>
      <vt:lpstr>Palatino Linotype</vt:lpstr>
      <vt:lpstr>Base</vt:lpstr>
      <vt:lpstr>SENTENTIAE SIMPLICĒS  II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SENTENTIAE SIMPLICES II</dc:title>
  <dc:creator>Luis Martín Sánchez</dc:creator>
  <cp:lastModifiedBy>Luis Martín Sánchez</cp:lastModifiedBy>
  <cp:revision>27</cp:revision>
  <dcterms:created xsi:type="dcterms:W3CDTF">2020-05-02T09:18:51Z</dcterms:created>
  <dcterms:modified xsi:type="dcterms:W3CDTF">2020-05-03T12:53:03Z</dcterms:modified>
</cp:coreProperties>
</file>