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3" r:id="rId6"/>
    <p:sldId id="261" r:id="rId7"/>
    <p:sldId id="259" r:id="rId8"/>
    <p:sldId id="260" r:id="rId9"/>
    <p:sldId id="262" r:id="rId10"/>
    <p:sldId id="264" r:id="rId11"/>
    <p:sldId id="270" r:id="rId12"/>
    <p:sldId id="271" r:id="rId13"/>
    <p:sldId id="272" r:id="rId14"/>
    <p:sldId id="265" r:id="rId15"/>
    <p:sldId id="267" r:id="rId16"/>
    <p:sldId id="268" r:id="rId17"/>
    <p:sldId id="266" r:id="rId18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51126-6F2B-4779-8B15-EAA353E25AB9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CB15-8F97-41ED-9999-01E5FA60611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499AA-9D0F-41CC-8A40-F4C3477C19EB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9E7C-08A9-46B3-BD49-472BB27BD2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4D25D-F9C9-4FA1-AA77-45B8CF8044A8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EF44E-CCA4-4570-9C7E-5A9BEEEAE7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2B6CB-4D5B-43FE-A53A-1C399DAB7BC8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D0A9-37C7-4B07-81EB-FBEB9BC0FE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21E58-1E1F-4CAD-9497-B0226AAF79FD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EE37-58DF-4769-A3FB-7BB80B9BD5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56831-ED36-4C96-BB73-E5B243E02C8E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C804-837D-423B-A0EC-1DEB1A5E58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4A827-7DCF-4F5B-81E6-4C1957846387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6C313-178E-46AD-8AD9-0BEEF22E75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3CD38-4A73-46DA-89A6-38BD8965765A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3EBE7-6C7D-48A4-9986-437D8AF812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AA2E8-8A76-4EA1-B81C-4246A0EF5793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0172-0173-4DB6-BAD9-3609C34B15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ABB57-68B8-4F7E-9CE7-5187844FA522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C3BF-772F-465B-A709-FABE1B808A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E0425-642E-4CCB-B1D5-F08F64F74579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D2B18-2EB1-4FDA-A044-C5D3DC7785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1852051-BDBB-4CCB-98B7-27E01CC7CB8D}" type="datetimeFigureOut">
              <a:rPr lang="es-ES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4DF4F7-9531-461C-B33C-2B612A2507D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/>
              <a:t>LINGVA LATĪNA </a:t>
            </a:r>
            <a:br>
              <a:rPr lang="es-ES"/>
            </a:br>
            <a:r>
              <a:rPr lang="es-ES"/>
              <a:t>PER SE ILLVSTRĀTA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" dirty="0">
                <a:ea typeface="+mn-ea"/>
                <a:cs typeface="+mn-cs"/>
              </a:rPr>
              <a:t>CAPITVLVM SEXTVM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" sz="2800" dirty="0">
                <a:ea typeface="+mn-ea"/>
                <a:cs typeface="+mn-cs"/>
              </a:rPr>
              <a:t>VIA LATINA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702300" y="20828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prope</a:t>
            </a:r>
          </a:p>
        </p:txBody>
      </p:sp>
      <p:grpSp>
        <p:nvGrpSpPr>
          <p:cNvPr id="6" name="Agrupar 5"/>
          <p:cNvGrpSpPr>
            <a:grpSpLocks/>
          </p:cNvGrpSpPr>
          <p:nvPr/>
        </p:nvGrpSpPr>
        <p:grpSpPr bwMode="auto">
          <a:xfrm>
            <a:off x="317500" y="1316038"/>
            <a:ext cx="4711700" cy="4206875"/>
            <a:chOff x="533400" y="1177925"/>
            <a:chExt cx="3781425" cy="3317112"/>
          </a:xfrm>
        </p:grpSpPr>
        <p:pic>
          <p:nvPicPr>
            <p:cNvPr id="21509" name="Imagen 3" descr="FR-6a.jpg"/>
            <p:cNvPicPr>
              <a:picLocks noChangeAspect="1"/>
            </p:cNvPicPr>
            <p:nvPr/>
          </p:nvPicPr>
          <p:blipFill>
            <a:blip r:embed="rId2"/>
            <a:srcRect l="31653" t="24629" r="8414" b="34074"/>
            <a:stretch>
              <a:fillRect/>
            </a:stretch>
          </p:blipFill>
          <p:spPr bwMode="auto">
            <a:xfrm>
              <a:off x="533400" y="1177925"/>
              <a:ext cx="3645644" cy="33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ipse 7"/>
            <p:cNvSpPr>
              <a:spLocks noChangeArrowheads="1"/>
            </p:cNvSpPr>
            <p:nvPr/>
          </p:nvSpPr>
          <p:spPr bwMode="auto">
            <a:xfrm>
              <a:off x="767828" y="2717566"/>
              <a:ext cx="902038" cy="3554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Elipse 9"/>
            <p:cNvSpPr>
              <a:spLocks noChangeArrowheads="1"/>
            </p:cNvSpPr>
            <p:nvPr/>
          </p:nvSpPr>
          <p:spPr bwMode="auto">
            <a:xfrm>
              <a:off x="3412787" y="3645105"/>
              <a:ext cx="902038" cy="3554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029200" y="3419475"/>
            <a:ext cx="3987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Tusculum </a:t>
            </a:r>
            <a:r>
              <a:rPr lang="es-ES" sz="2400" dirty="0" err="1">
                <a:solidFill>
                  <a:srgbClr val="FF0000"/>
                </a:solidFill>
              </a:rPr>
              <a:t>prope</a:t>
            </a:r>
            <a:r>
              <a:rPr lang="es-ES" sz="2400" dirty="0"/>
              <a:t> </a:t>
            </a:r>
            <a:r>
              <a:rPr lang="es-ES" sz="2400" dirty="0" err="1"/>
              <a:t>Rom</a:t>
            </a:r>
            <a:r>
              <a:rPr lang="es-ES" sz="2400" dirty="0" err="1">
                <a:solidFill>
                  <a:srgbClr val="FF0000"/>
                </a:solidFill>
              </a:rPr>
              <a:t>am</a:t>
            </a:r>
            <a:r>
              <a:rPr lang="es-ES" sz="2400" dirty="0"/>
              <a:t> </a:t>
            </a:r>
            <a:r>
              <a:rPr lang="es-ES" sz="2400" dirty="0" err="1"/>
              <a:t>est</a:t>
            </a:r>
            <a:r>
              <a:rPr lang="es-ES" sz="2400" dirty="0"/>
              <a:t>. </a:t>
            </a:r>
            <a:r>
              <a:rPr lang="es-ES" sz="2400" dirty="0" err="1"/>
              <a:t>Brundisium</a:t>
            </a:r>
            <a:r>
              <a:rPr lang="es-ES" sz="2400" dirty="0"/>
              <a:t> </a:t>
            </a:r>
            <a:r>
              <a:rPr lang="es-ES" sz="2400" dirty="0" err="1"/>
              <a:t>autem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FF0000"/>
                </a:solidFill>
              </a:rPr>
              <a:t>procul</a:t>
            </a:r>
            <a:r>
              <a:rPr lang="es-ES" sz="2400" dirty="0">
                <a:solidFill>
                  <a:srgbClr val="FF0000"/>
                </a:solidFill>
              </a:rPr>
              <a:t> ab </a:t>
            </a:r>
            <a:r>
              <a:rPr lang="es-ES" sz="2400" dirty="0" err="1"/>
              <a:t>Rom</a:t>
            </a:r>
            <a:r>
              <a:rPr lang="es-ES" sz="2400" dirty="0" err="1">
                <a:solidFill>
                  <a:srgbClr val="FF0000"/>
                </a:solidFill>
              </a:rPr>
              <a:t>ā</a:t>
            </a:r>
            <a:r>
              <a:rPr lang="es-ES" sz="2400" dirty="0"/>
              <a:t> </a:t>
            </a:r>
            <a:r>
              <a:rPr lang="es-ES" sz="2400" dirty="0" err="1"/>
              <a:t>est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menta free vocab sheetlatin-prepositions-2 | Latin language, Latin  grammar, Latin">
            <a:extLst>
              <a:ext uri="{FF2B5EF4-FFF2-40B4-BE49-F238E27FC236}">
                <a16:creationId xmlns:a16="http://schemas.microsoft.com/office/drawing/2014/main" id="{01ED578B-F0D4-496E-9953-5C0029BA3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1402714" y="289559"/>
            <a:ext cx="6308725" cy="6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E17319-806E-4394-8350-26372CBCF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5" b="8221"/>
          <a:stretch/>
        </p:blipFill>
        <p:spPr>
          <a:xfrm>
            <a:off x="1188720" y="200253"/>
            <a:ext cx="6995160" cy="64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texto que dice &quot;Carmenta Latin Grammar Sheets Latin Prepositions 6 procul a/ab Avis est procul a nube. prope Avis est prope nubem. Avis est apud nubem. apud www.latintutors.net utors.net |www.carmentalatin.com (212) 203-8734&quot;">
            <a:extLst>
              <a:ext uri="{FF2B5EF4-FFF2-40B4-BE49-F238E27FC236}">
                <a16:creationId xmlns:a16="http://schemas.microsoft.com/office/drawing/2014/main" id="{14543356-15F5-48CA-82E0-588B8CA9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b="8222"/>
          <a:stretch/>
        </p:blipFill>
        <p:spPr bwMode="auto">
          <a:xfrm>
            <a:off x="1227504" y="273976"/>
            <a:ext cx="6941135" cy="63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3721100" y="2514600"/>
            <a:ext cx="1981200" cy="838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>
                <a:solidFill>
                  <a:schemeClr val="lt1"/>
                </a:solidFill>
                <a:latin typeface="+mn-lt"/>
                <a:ea typeface="+mn-ea"/>
              </a:rPr>
              <a:t>QVO?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6819900" y="2514600"/>
            <a:ext cx="1981200" cy="838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>
                <a:solidFill>
                  <a:schemeClr val="lt1"/>
                </a:solidFill>
                <a:latin typeface="+mn-lt"/>
                <a:ea typeface="+mn-ea"/>
              </a:rPr>
              <a:t>VNDE?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298450" y="2514600"/>
            <a:ext cx="1981200" cy="838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>
                <a:solidFill>
                  <a:schemeClr val="lt1"/>
                </a:solidFill>
                <a:latin typeface="+mn-lt"/>
                <a:ea typeface="+mn-ea"/>
              </a:rPr>
              <a:t>VBI?</a:t>
            </a:r>
          </a:p>
        </p:txBody>
      </p:sp>
      <p:grpSp>
        <p:nvGrpSpPr>
          <p:cNvPr id="19" name="Agrupar 18"/>
          <p:cNvGrpSpPr>
            <a:grpSpLocks/>
          </p:cNvGrpSpPr>
          <p:nvPr/>
        </p:nvGrpSpPr>
        <p:grpSpPr bwMode="auto">
          <a:xfrm>
            <a:off x="2216150" y="349250"/>
            <a:ext cx="4235450" cy="1257300"/>
            <a:chOff x="3638550" y="481568"/>
            <a:chExt cx="4235450" cy="1258332"/>
          </a:xfrm>
        </p:grpSpPr>
        <p:sp>
          <p:nvSpPr>
            <p:cNvPr id="9" name="Elipse 8"/>
            <p:cNvSpPr>
              <a:spLocks noChangeArrowheads="1"/>
            </p:cNvSpPr>
            <p:nvPr/>
          </p:nvSpPr>
          <p:spPr bwMode="auto">
            <a:xfrm>
              <a:off x="3638550" y="901012"/>
              <a:ext cx="850900" cy="838888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400">
                  <a:latin typeface="+mn-lt"/>
                  <a:ea typeface="+mn-ea"/>
                </a:rPr>
                <a:t>A</a:t>
              </a:r>
            </a:p>
          </p:txBody>
        </p:sp>
        <p:sp>
          <p:nvSpPr>
            <p:cNvPr id="10" name="Elipse 9"/>
            <p:cNvSpPr>
              <a:spLocks noChangeArrowheads="1"/>
            </p:cNvSpPr>
            <p:nvPr/>
          </p:nvSpPr>
          <p:spPr bwMode="auto">
            <a:xfrm>
              <a:off x="7023100" y="1155220"/>
              <a:ext cx="381000" cy="381313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>
                  <a:solidFill>
                    <a:srgbClr val="000000"/>
                  </a:solidFill>
                  <a:latin typeface="+mn-lt"/>
                  <a:ea typeface="+mn-ea"/>
                </a:rPr>
                <a:t>B</a:t>
              </a:r>
              <a:endParaRPr lang="es-ES" sz="2000" b="1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542" name="CuadroTexto 10"/>
            <p:cNvSpPr txBox="1">
              <a:spLocks noChangeArrowheads="1"/>
            </p:cNvSpPr>
            <p:nvPr/>
          </p:nvSpPr>
          <p:spPr bwMode="auto">
            <a:xfrm>
              <a:off x="3702050" y="481568"/>
              <a:ext cx="800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ROMA</a:t>
              </a:r>
            </a:p>
          </p:txBody>
        </p:sp>
        <p:sp>
          <p:nvSpPr>
            <p:cNvPr id="22543" name="CuadroTexto 11"/>
            <p:cNvSpPr txBox="1">
              <a:spLocks noChangeArrowheads="1"/>
            </p:cNvSpPr>
            <p:nvPr/>
          </p:nvSpPr>
          <p:spPr bwMode="auto">
            <a:xfrm>
              <a:off x="6451600" y="533400"/>
              <a:ext cx="1422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/>
                <a:t>TUSCULUM</a:t>
              </a:r>
            </a:p>
          </p:txBody>
        </p:sp>
        <p:cxnSp>
          <p:nvCxnSpPr>
            <p:cNvPr id="14" name="Conector recto de flecha 13"/>
            <p:cNvCxnSpPr>
              <a:cxnSpLocks noChangeShapeType="1"/>
            </p:cNvCxnSpPr>
            <p:nvPr/>
          </p:nvCxnSpPr>
          <p:spPr bwMode="auto">
            <a:xfrm>
              <a:off x="5232400" y="1155220"/>
              <a:ext cx="11049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Conector recto de flecha 15"/>
            <p:cNvCxnSpPr>
              <a:cxnSpLocks noChangeShapeType="1"/>
            </p:cNvCxnSpPr>
            <p:nvPr/>
          </p:nvCxnSpPr>
          <p:spPr bwMode="auto">
            <a:xfrm flipH="1">
              <a:off x="5130800" y="1536533"/>
              <a:ext cx="12065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2546" name="CuadroTexto 16"/>
            <p:cNvSpPr txBox="1">
              <a:spLocks noChangeArrowheads="1"/>
            </p:cNvSpPr>
            <p:nvPr/>
          </p:nvSpPr>
          <p:spPr bwMode="auto">
            <a:xfrm>
              <a:off x="4711700" y="964168"/>
              <a:ext cx="30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/>
                <a:t>C</a:t>
              </a:r>
            </a:p>
          </p:txBody>
        </p:sp>
        <p:sp>
          <p:nvSpPr>
            <p:cNvPr id="22547" name="CuadroTexto 17"/>
            <p:cNvSpPr txBox="1">
              <a:spLocks noChangeArrowheads="1"/>
            </p:cNvSpPr>
            <p:nvPr/>
          </p:nvSpPr>
          <p:spPr bwMode="auto">
            <a:xfrm>
              <a:off x="6451600" y="1258500"/>
              <a:ext cx="35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/>
                <a:t>D</a:t>
              </a:r>
            </a:p>
          </p:txBody>
        </p:sp>
      </p:grp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079750" y="3835400"/>
            <a:ext cx="324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C. Romā </a:t>
            </a:r>
            <a:r>
              <a:rPr lang="es-ES" sz="2800">
                <a:solidFill>
                  <a:srgbClr val="FF0000"/>
                </a:solidFill>
              </a:rPr>
              <a:t>Tusculum</a:t>
            </a:r>
            <a:r>
              <a:rPr lang="es-ES" sz="2800"/>
              <a:t> it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450850" y="3835400"/>
            <a:ext cx="226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A. Rom</a:t>
            </a:r>
            <a:r>
              <a:rPr lang="es-ES" sz="2800">
                <a:solidFill>
                  <a:srgbClr val="FF0000"/>
                </a:solidFill>
              </a:rPr>
              <a:t>ae</a:t>
            </a:r>
            <a:r>
              <a:rPr lang="es-ES" sz="2800"/>
              <a:t> est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438150" y="4813300"/>
            <a:ext cx="224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B. Tuscul</a:t>
            </a:r>
            <a:r>
              <a:rPr lang="es-ES" sz="2800">
                <a:solidFill>
                  <a:srgbClr val="FF0000"/>
                </a:solidFill>
              </a:rPr>
              <a:t>ī</a:t>
            </a:r>
            <a:r>
              <a:rPr lang="es-ES" sz="2800"/>
              <a:t> est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5588000" y="488950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D. </a:t>
            </a:r>
            <a:r>
              <a:rPr lang="es-ES" sz="2800">
                <a:solidFill>
                  <a:srgbClr val="FF0000"/>
                </a:solidFill>
              </a:rPr>
              <a:t>Tusculō </a:t>
            </a:r>
            <a:r>
              <a:rPr lang="es-ES" sz="2800"/>
              <a:t>Romam it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685800" y="5575300"/>
            <a:ext cx="1549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LOCATIVO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3810000" y="4422775"/>
            <a:ext cx="1663700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ACUSATIVO</a:t>
            </a:r>
          </a:p>
        </p:txBody>
      </p:sp>
      <p:sp>
        <p:nvSpPr>
          <p:cNvPr id="26" name="CuadroTexto 25"/>
          <p:cNvSpPr txBox="1">
            <a:spLocks noChangeArrowheads="1"/>
          </p:cNvSpPr>
          <p:nvPr/>
        </p:nvSpPr>
        <p:spPr bwMode="auto">
          <a:xfrm>
            <a:off x="6375400" y="5575300"/>
            <a:ext cx="1549400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FF0000"/>
                </a:solidFill>
              </a:rPr>
              <a:t>ABLATIVO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825500" y="419100"/>
          <a:ext cx="5240338" cy="2644776"/>
        </p:xfrm>
        <a:graphic>
          <a:graphicData uri="http://schemas.openxmlformats.org/drawingml/2006/table">
            <a:tbl>
              <a:tblPr/>
              <a:tblGrid>
                <a:gridCol w="145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988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VOZ ACTIVA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CONJUGACIONES</a:t>
                      </a:r>
                    </a:p>
                  </a:txBody>
                  <a:tcPr marL="91451" marR="9145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Singular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Plural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1ª conj.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-at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voca-t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-ant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voca-nt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2ª conj.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-et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vide-t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-ent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vide-nt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3ª conj.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-it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pon-i-t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-unt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pon-u-nt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4ª conj.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-it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audi-t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-iunt</a:t>
                      </a:r>
                    </a:p>
                  </a:txBody>
                  <a:tcPr marL="91451" marR="91451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audi-u-nt</a:t>
                      </a: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108200" y="3505200"/>
          <a:ext cx="6026150" cy="2644776"/>
        </p:xfrm>
        <a:graphic>
          <a:graphicData uri="http://schemas.openxmlformats.org/drawingml/2006/table">
            <a:tbl>
              <a:tblPr/>
              <a:tblGrid>
                <a:gridCol w="145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988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VOZ PASIVA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CONJUGACIONES</a:t>
                      </a:r>
                    </a:p>
                  </a:txBody>
                  <a:tcPr marL="91432" marR="914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Singular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Plural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1ª conj.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-ātur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vocā-tur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-antur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voca-ntur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2ª conj.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-ētur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vidē-tur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-entur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vide-ntur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3ª conj.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-itur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pon-i-tur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-untur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pon-u-ntur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4ª conj.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-ītur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audī-tur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-iuntur</a:t>
                      </a:r>
                    </a:p>
                  </a:txBody>
                  <a:tcPr marL="91432" marR="91432"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audi-u-ntur</a:t>
                      </a: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R-6m.jpg"/>
          <p:cNvPicPr>
            <a:picLocks noChangeAspect="1"/>
          </p:cNvPicPr>
          <p:nvPr/>
        </p:nvPicPr>
        <p:blipFill>
          <a:blip r:embed="rId2"/>
          <a:srcRect l="8456" t="7648" r="11029"/>
          <a:stretch>
            <a:fillRect/>
          </a:stretch>
        </p:blipFill>
        <p:spPr bwMode="auto">
          <a:xfrm>
            <a:off x="1206500" y="646113"/>
            <a:ext cx="17970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 descr="FR-6n.jpg"/>
          <p:cNvPicPr>
            <a:picLocks noChangeAspect="1"/>
          </p:cNvPicPr>
          <p:nvPr/>
        </p:nvPicPr>
        <p:blipFill>
          <a:blip r:embed="rId3"/>
          <a:srcRect l="5588" t="4030" r="14755" b="3731"/>
          <a:stretch>
            <a:fillRect/>
          </a:stretch>
        </p:blipFill>
        <p:spPr bwMode="auto">
          <a:xfrm>
            <a:off x="5829300" y="646113"/>
            <a:ext cx="242728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12763" y="3679825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Servus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Suj.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1724025" y="3667125"/>
            <a:ext cx="1163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saccum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C. dir.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194050" y="3667125"/>
            <a:ext cx="1073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portat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V. act.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03200" y="5170488"/>
            <a:ext cx="1171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Saccus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Suj.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744663" y="5195888"/>
            <a:ext cx="1230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portātur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V. pas.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302000" y="5195888"/>
            <a:ext cx="142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a servō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C. agente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5105400" y="3692525"/>
            <a:ext cx="1144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Servi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Suj.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264275" y="3679825"/>
            <a:ext cx="111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saccos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C. dir.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7526338" y="3679825"/>
            <a:ext cx="1173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portant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V. act.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5003800" y="5233988"/>
            <a:ext cx="1101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Sacci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Suj.</a:t>
            </a: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5930900" y="5219700"/>
            <a:ext cx="162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portantur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V. pas.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7467600" y="5207000"/>
            <a:ext cx="142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/>
              <a:t>a servīs</a:t>
            </a:r>
          </a:p>
          <a:p>
            <a:pPr algn="ctr"/>
            <a:r>
              <a:rPr lang="es-ES" sz="2400">
                <a:solidFill>
                  <a:srgbClr val="FF0000"/>
                </a:solidFill>
              </a:rPr>
              <a:t>C. agente</a:t>
            </a:r>
          </a:p>
        </p:txBody>
      </p:sp>
      <p:sp>
        <p:nvSpPr>
          <p:cNvPr id="34" name="Elipse 33"/>
          <p:cNvSpPr>
            <a:spLocks noChangeArrowheads="1"/>
          </p:cNvSpPr>
          <p:nvPr/>
        </p:nvSpPr>
        <p:spPr bwMode="auto">
          <a:xfrm>
            <a:off x="3340100" y="2400300"/>
            <a:ext cx="2247900" cy="7366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>
                <a:solidFill>
                  <a:srgbClr val="FFFFFF"/>
                </a:solidFill>
              </a:rPr>
              <a:t>Oración pasiva</a:t>
            </a:r>
          </a:p>
        </p:txBody>
      </p:sp>
      <p:sp>
        <p:nvSpPr>
          <p:cNvPr id="35" name="Elipse 34"/>
          <p:cNvSpPr>
            <a:spLocks noChangeArrowheads="1"/>
          </p:cNvSpPr>
          <p:nvPr/>
        </p:nvSpPr>
        <p:spPr bwMode="auto">
          <a:xfrm>
            <a:off x="3327400" y="609600"/>
            <a:ext cx="2247900" cy="7366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>
                <a:solidFill>
                  <a:srgbClr val="FFFFFF"/>
                </a:solidFill>
              </a:rPr>
              <a:t>Oración activa</a:t>
            </a:r>
          </a:p>
        </p:txBody>
      </p:sp>
      <p:cxnSp>
        <p:nvCxnSpPr>
          <p:cNvPr id="37" name="Conector recto de flecha 36"/>
          <p:cNvCxnSpPr>
            <a:cxnSpLocks noChangeShapeType="1"/>
          </p:cNvCxnSpPr>
          <p:nvPr/>
        </p:nvCxnSpPr>
        <p:spPr bwMode="auto">
          <a:xfrm>
            <a:off x="1473200" y="4479925"/>
            <a:ext cx="1993900" cy="771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Conector recto de flecha 40"/>
          <p:cNvCxnSpPr>
            <a:cxnSpLocks noChangeShapeType="1"/>
          </p:cNvCxnSpPr>
          <p:nvPr/>
        </p:nvCxnSpPr>
        <p:spPr bwMode="auto">
          <a:xfrm flipV="1">
            <a:off x="661988" y="4510088"/>
            <a:ext cx="1509712" cy="771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Conector recto de flecha 42"/>
          <p:cNvCxnSpPr>
            <a:cxnSpLocks noChangeShapeType="1"/>
          </p:cNvCxnSpPr>
          <p:nvPr/>
        </p:nvCxnSpPr>
        <p:spPr bwMode="auto">
          <a:xfrm flipV="1">
            <a:off x="5507038" y="4524375"/>
            <a:ext cx="1485900" cy="771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Conector recto de flecha 44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5676900" y="4522788"/>
            <a:ext cx="2501900" cy="6842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" name="Flecha arriba y abajo 45"/>
          <p:cNvSpPr>
            <a:spLocks noChangeArrowheads="1"/>
          </p:cNvSpPr>
          <p:nvPr/>
        </p:nvSpPr>
        <p:spPr bwMode="auto">
          <a:xfrm>
            <a:off x="4267200" y="1485900"/>
            <a:ext cx="363538" cy="787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7" grpId="0"/>
      <p:bldP spid="18" grpId="0"/>
      <p:bldP spid="19" grpId="0"/>
      <p:bldP spid="34" grpId="0" animBg="1"/>
      <p:bldP spid="3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787400" y="274638"/>
            <a:ext cx="7899400" cy="919162"/>
          </a:xfrm>
        </p:spPr>
        <p:txBody>
          <a:bodyPr/>
          <a:lstStyle/>
          <a:p>
            <a:pPr eaLnBrk="1" hangingPunct="1"/>
            <a:r>
              <a:rPr lang="es-ES"/>
              <a:t>ABLATIVO INSTRUMENTAL</a:t>
            </a:r>
          </a:p>
        </p:txBody>
      </p:sp>
      <p:pic>
        <p:nvPicPr>
          <p:cNvPr id="3" name="Imagen 2" descr="FR-6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41800" y="3965575"/>
            <a:ext cx="23145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FR-6j.jpg"/>
          <p:cNvPicPr>
            <a:picLocks noChangeAspect="1"/>
          </p:cNvPicPr>
          <p:nvPr/>
        </p:nvPicPr>
        <p:blipFill>
          <a:blip r:embed="rId3"/>
          <a:srcRect l="4768" t="11296" r="10593" b="13148"/>
          <a:stretch>
            <a:fillRect/>
          </a:stretch>
        </p:blipFill>
        <p:spPr bwMode="auto">
          <a:xfrm>
            <a:off x="6297613" y="1462088"/>
            <a:ext cx="20240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FR-8g.jpg"/>
          <p:cNvPicPr>
            <a:picLocks noChangeAspect="1"/>
          </p:cNvPicPr>
          <p:nvPr/>
        </p:nvPicPr>
        <p:blipFill>
          <a:blip r:embed="rId4"/>
          <a:srcRect l="16010" t="4240" r="7680" b="8038"/>
          <a:stretch>
            <a:fillRect/>
          </a:stretch>
        </p:blipFill>
        <p:spPr bwMode="auto">
          <a:xfrm>
            <a:off x="355600" y="4108450"/>
            <a:ext cx="16144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FR-3i.JPG"/>
          <p:cNvPicPr>
            <a:picLocks noChangeAspect="1"/>
          </p:cNvPicPr>
          <p:nvPr/>
        </p:nvPicPr>
        <p:blipFill>
          <a:blip r:embed="rId5"/>
          <a:srcRect l="6360" t="3345" r="3864" b="4153"/>
          <a:stretch>
            <a:fillRect/>
          </a:stretch>
        </p:blipFill>
        <p:spPr bwMode="auto">
          <a:xfrm>
            <a:off x="495300" y="1330325"/>
            <a:ext cx="2317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705100" y="1714500"/>
            <a:ext cx="359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Iulius Marcum </a:t>
            </a:r>
            <a:r>
              <a:rPr lang="es-ES" sz="2000">
                <a:solidFill>
                  <a:srgbClr val="FF0000"/>
                </a:solidFill>
              </a:rPr>
              <a:t>baculō</a:t>
            </a:r>
            <a:r>
              <a:rPr lang="es-ES" sz="2000"/>
              <a:t> verberat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2933700" y="2698750"/>
            <a:ext cx="309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Medus </a:t>
            </a:r>
            <a:r>
              <a:rPr lang="es-ES" sz="2000">
                <a:solidFill>
                  <a:srgbClr val="FF0000"/>
                </a:solidFill>
              </a:rPr>
              <a:t>viā Latinā </a:t>
            </a:r>
            <a:r>
              <a:rPr lang="es-ES" sz="2000"/>
              <a:t>ambulat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909763" y="4424363"/>
            <a:ext cx="3132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Lydia </a:t>
            </a:r>
            <a:r>
              <a:rPr lang="es-ES" sz="2000">
                <a:solidFill>
                  <a:srgbClr val="FF0000"/>
                </a:solidFill>
              </a:rPr>
              <a:t>verbīs</a:t>
            </a:r>
            <a:r>
              <a:rPr lang="es-ES" sz="2000"/>
              <a:t> Medi delectātur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6297613" y="4578350"/>
            <a:ext cx="2757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Cornelius </a:t>
            </a:r>
            <a:r>
              <a:rPr lang="es-ES" sz="2000">
                <a:solidFill>
                  <a:srgbClr val="FF0000"/>
                </a:solidFill>
              </a:rPr>
              <a:t>equō</a:t>
            </a:r>
            <a:r>
              <a:rPr lang="es-ES" sz="2000"/>
              <a:t> vehitur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3106738" y="3179763"/>
            <a:ext cx="25019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ABLATIVO PROSECUTIVO</a:t>
            </a:r>
          </a:p>
          <a:p>
            <a:pPr algn="ctr"/>
            <a:r>
              <a:rPr lang="es-ES"/>
              <a:t>(Indica </a:t>
            </a:r>
            <a:r>
              <a:rPr lang="es-ES" b="1"/>
              <a:t>lugar por donde</a:t>
            </a:r>
            <a:r>
              <a:rPr lang="es-ES"/>
              <a:t>)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6078538" y="5180013"/>
            <a:ext cx="28575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COMPLEMENTO AGENTE</a:t>
            </a:r>
          </a:p>
          <a:p>
            <a:pPr algn="ctr"/>
            <a:r>
              <a:rPr lang="es-ES"/>
              <a:t>(Indica el </a:t>
            </a:r>
            <a:r>
              <a:rPr lang="es-ES" b="1"/>
              <a:t>medio</a:t>
            </a:r>
            <a:r>
              <a:rPr lang="es-ES"/>
              <a:t>)</a:t>
            </a:r>
          </a:p>
          <a:p>
            <a:pPr algn="ctr"/>
            <a:r>
              <a:rPr lang="es-ES"/>
              <a:t>(sin preposición, </a:t>
            </a:r>
          </a:p>
          <a:p>
            <a:pPr algn="ctr"/>
            <a:r>
              <a:rPr lang="es-ES"/>
              <a:t>por no ser persona)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1970088" y="5186363"/>
            <a:ext cx="2589212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COMPLEMENTO AGENTE</a:t>
            </a:r>
          </a:p>
          <a:p>
            <a:pPr algn="ctr"/>
            <a:r>
              <a:rPr lang="es-ES"/>
              <a:t>(Indica la </a:t>
            </a:r>
            <a:r>
              <a:rPr lang="es-ES" b="1"/>
              <a:t>causa</a:t>
            </a:r>
            <a:r>
              <a:rPr lang="es-ES"/>
              <a:t>)</a:t>
            </a:r>
          </a:p>
          <a:p>
            <a:pPr algn="ctr"/>
            <a:r>
              <a:rPr lang="es-ES"/>
              <a:t>(sin preposición, </a:t>
            </a:r>
          </a:p>
          <a:p>
            <a:pPr algn="ctr"/>
            <a:r>
              <a:rPr lang="es-ES"/>
              <a:t>por no ser persona)</a:t>
            </a: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132138" y="2247900"/>
            <a:ext cx="2476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(Indica el </a:t>
            </a:r>
            <a:r>
              <a:rPr lang="es-ES" b="1"/>
              <a:t>instrumento</a:t>
            </a:r>
            <a:r>
              <a:rPr lang="es-E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build="p" animBg="1"/>
      <p:bldP spid="12" grpId="0" build="p" animBg="1"/>
      <p:bldP spid="13" grpId="0" build="p" animBg="1"/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aepositiones | Citations latines, Danse latine, Collège">
            <a:extLst>
              <a:ext uri="{FF2B5EF4-FFF2-40B4-BE49-F238E27FC236}">
                <a16:creationId xmlns:a16="http://schemas.microsoft.com/office/drawing/2014/main" id="{DA1B0453-7352-49B7-B616-BB0622CE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25" y="50043"/>
            <a:ext cx="5097149" cy="68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A862F2-5A75-4639-9A76-6A96A2F09411}"/>
              </a:ext>
            </a:extLst>
          </p:cNvPr>
          <p:cNvSpPr/>
          <p:nvPr/>
        </p:nvSpPr>
        <p:spPr>
          <a:xfrm>
            <a:off x="194528" y="952976"/>
            <a:ext cx="173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Cum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accūsātīvō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20024E4-0CF3-4AA6-AA3B-B59B8C59EA40}"/>
              </a:ext>
            </a:extLst>
          </p:cNvPr>
          <p:cNvSpPr/>
          <p:nvPr/>
        </p:nvSpPr>
        <p:spPr>
          <a:xfrm>
            <a:off x="251896" y="211574"/>
            <a:ext cx="1820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Praepositiōnēs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C8F772-3893-44A8-8B9E-8B1DFDBF7350}"/>
              </a:ext>
            </a:extLst>
          </p:cNvPr>
          <p:cNvSpPr/>
          <p:nvPr/>
        </p:nvSpPr>
        <p:spPr>
          <a:xfrm>
            <a:off x="505637" y="2008108"/>
            <a:ext cx="125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Ante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Prope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Circum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cs typeface="Times New Roman" panose="02020603050405020304" pitchFamily="18" charset="0"/>
              </a:rPr>
              <a:t>In</a:t>
            </a:r>
            <a:endParaRPr lang="es-ES" sz="24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45E28-C415-4E4F-9937-133B17C5F71D}"/>
              </a:ext>
            </a:extLst>
          </p:cNvPr>
          <p:cNvSpPr/>
          <p:nvPr/>
        </p:nvSpPr>
        <p:spPr>
          <a:xfrm>
            <a:off x="7269479" y="952975"/>
            <a:ext cx="173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Cum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ablātīvō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9EF870-C45A-4399-A5FF-DE8F9235642B}"/>
              </a:ext>
            </a:extLst>
          </p:cNvPr>
          <p:cNvSpPr/>
          <p:nvPr/>
        </p:nvSpPr>
        <p:spPr>
          <a:xfrm>
            <a:off x="7500701" y="2008108"/>
            <a:ext cx="113766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Ab/ā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 /ex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Sine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cēt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550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5029200" y="13589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ad</a:t>
            </a:r>
          </a:p>
        </p:txBody>
      </p:sp>
      <p:pic>
        <p:nvPicPr>
          <p:cNvPr id="3075" name="Imagen 5" descr="FR-5a.JPG"/>
          <p:cNvPicPr>
            <a:picLocks noChangeAspect="1"/>
          </p:cNvPicPr>
          <p:nvPr/>
        </p:nvPicPr>
        <p:blipFill>
          <a:blip r:embed="rId2"/>
          <a:srcRect l="8611" t="29166" r="2499" b="11263"/>
          <a:stretch>
            <a:fillRect/>
          </a:stretch>
        </p:blipFill>
        <p:spPr bwMode="auto">
          <a:xfrm>
            <a:off x="990600" y="2433638"/>
            <a:ext cx="70183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n 6" descr="FR-6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0600" y="4440238"/>
            <a:ext cx="23241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echa derecha 9"/>
          <p:cNvSpPr>
            <a:spLocks noChangeArrowheads="1"/>
          </p:cNvSpPr>
          <p:nvPr/>
        </p:nvSpPr>
        <p:spPr bwMode="auto">
          <a:xfrm rot="-2047727">
            <a:off x="3244850" y="5141913"/>
            <a:ext cx="1854200" cy="319087"/>
          </a:xfrm>
          <a:prstGeom prst="right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483100" y="5219700"/>
            <a:ext cx="424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Cornelius </a:t>
            </a:r>
            <a:r>
              <a:rPr lang="es-ES" sz="2800">
                <a:solidFill>
                  <a:srgbClr val="FF0000"/>
                </a:solidFill>
              </a:rPr>
              <a:t>ad</a:t>
            </a:r>
            <a:r>
              <a:rPr lang="es-ES" sz="2800"/>
              <a:t> vill</a:t>
            </a:r>
            <a:r>
              <a:rPr lang="es-ES" sz="2800">
                <a:solidFill>
                  <a:srgbClr val="FF0000"/>
                </a:solidFill>
              </a:rPr>
              <a:t>am</a:t>
            </a:r>
            <a:r>
              <a:rPr lang="es-ES" sz="2800"/>
              <a:t> su</a:t>
            </a:r>
            <a:r>
              <a:rPr lang="es-ES" sz="2800">
                <a:solidFill>
                  <a:srgbClr val="FF0000"/>
                </a:solidFill>
              </a:rPr>
              <a:t>am</a:t>
            </a:r>
            <a:r>
              <a:rPr lang="es-ES" sz="2800"/>
              <a:t>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422900" y="16510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ante</a:t>
            </a:r>
          </a:p>
        </p:txBody>
      </p:sp>
      <p:grpSp>
        <p:nvGrpSpPr>
          <p:cNvPr id="4099" name="Agrupar 4"/>
          <p:cNvGrpSpPr>
            <a:grpSpLocks/>
          </p:cNvGrpSpPr>
          <p:nvPr/>
        </p:nvGrpSpPr>
        <p:grpSpPr bwMode="auto">
          <a:xfrm>
            <a:off x="812800" y="2457450"/>
            <a:ext cx="3746500" cy="3511550"/>
            <a:chOff x="990600" y="2082800"/>
            <a:chExt cx="3251200" cy="3091851"/>
          </a:xfrm>
        </p:grpSpPr>
        <p:pic>
          <p:nvPicPr>
            <p:cNvPr id="15366" name="Imagen 5" descr="FR-6e.jpg"/>
            <p:cNvPicPr>
              <a:picLocks noChangeAspect="1"/>
            </p:cNvPicPr>
            <p:nvPr/>
          </p:nvPicPr>
          <p:blipFill>
            <a:blip r:embed="rId2"/>
            <a:srcRect l="28645" r="5882"/>
            <a:stretch>
              <a:fillRect/>
            </a:stretch>
          </p:blipFill>
          <p:spPr bwMode="auto">
            <a:xfrm>
              <a:off x="990600" y="2082800"/>
              <a:ext cx="3251200" cy="309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CuadroTexto 6"/>
            <p:cNvSpPr txBox="1">
              <a:spLocks noChangeArrowheads="1"/>
            </p:cNvSpPr>
            <p:nvPr/>
          </p:nvSpPr>
          <p:spPr bwMode="auto">
            <a:xfrm>
              <a:off x="3378200" y="2292178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URSUS</a:t>
              </a:r>
            </a:p>
          </p:txBody>
        </p:sp>
        <p:sp>
          <p:nvSpPr>
            <p:cNvPr id="15368" name="CuadroTexto 7"/>
            <p:cNvSpPr txBox="1">
              <a:spLocks noChangeArrowheads="1"/>
            </p:cNvSpPr>
            <p:nvPr/>
          </p:nvSpPr>
          <p:spPr bwMode="auto">
            <a:xfrm>
              <a:off x="1092200" y="2318879"/>
              <a:ext cx="96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DAVUS</a:t>
              </a:r>
            </a:p>
          </p:txBody>
        </p:sp>
        <p:sp>
          <p:nvSpPr>
            <p:cNvPr id="15369" name="CuadroTexto 8"/>
            <p:cNvSpPr txBox="1">
              <a:spLocks noChangeArrowheads="1"/>
            </p:cNvSpPr>
            <p:nvPr/>
          </p:nvSpPr>
          <p:spPr bwMode="auto">
            <a:xfrm>
              <a:off x="2057400" y="2088634"/>
              <a:ext cx="927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IULIUS</a:t>
              </a:r>
            </a:p>
          </p:txBody>
        </p:sp>
      </p:grpSp>
      <p:sp>
        <p:nvSpPr>
          <p:cNvPr id="11" name="Flecha circular 10"/>
          <p:cNvSpPr>
            <a:spLocks/>
          </p:cNvSpPr>
          <p:nvPr/>
        </p:nvSpPr>
        <p:spPr bwMode="auto">
          <a:xfrm rot="221503" flipH="1">
            <a:off x="2327275" y="1831975"/>
            <a:ext cx="1566863" cy="1263650"/>
          </a:xfrm>
          <a:custGeom>
            <a:avLst/>
            <a:gdLst>
              <a:gd name="T0" fmla="*/ 78978 w 1566863"/>
              <a:gd name="T1" fmla="*/ 631825 h 1263650"/>
              <a:gd name="T2" fmla="*/ 703257 w 1566863"/>
              <a:gd name="T3" fmla="*/ 82570 h 1263650"/>
              <a:gd name="T4" fmla="*/ 1441922 w 1566863"/>
              <a:gd name="T5" fmla="*/ 435401 h 1263650"/>
              <a:gd name="T6" fmla="*/ 1510598 w 1566863"/>
              <a:gd name="T7" fmla="*/ 435401 h 1263650"/>
              <a:gd name="T8" fmla="*/ 1408907 w 1566863"/>
              <a:gd name="T9" fmla="*/ 631825 h 1263650"/>
              <a:gd name="T10" fmla="*/ 1194685 w 1566863"/>
              <a:gd name="T11" fmla="*/ 435401 h 1263650"/>
              <a:gd name="T12" fmla="*/ 1257525 w 1566863"/>
              <a:gd name="T13" fmla="*/ 435401 h 1263650"/>
              <a:gd name="T14" fmla="*/ 705664 w 1566863"/>
              <a:gd name="T15" fmla="*/ 240953 h 1263650"/>
              <a:gd name="T16" fmla="*/ 236934 w 1566863"/>
              <a:gd name="T17" fmla="*/ 631825 h 1263650"/>
              <a:gd name="T18" fmla="*/ 78978 w 1566863"/>
              <a:gd name="T19" fmla="*/ 631825 h 1263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66863" h="1263650">
                <a:moveTo>
                  <a:pt x="78978" y="631825"/>
                </a:moveTo>
                <a:cubicBezTo>
                  <a:pt x="78978" y="350840"/>
                  <a:pt x="347544" y="114549"/>
                  <a:pt x="703257" y="82570"/>
                </a:cubicBezTo>
                <a:cubicBezTo>
                  <a:pt x="1023314" y="53796"/>
                  <a:pt x="1327463" y="199077"/>
                  <a:pt x="1441922" y="435401"/>
                </a:cubicBezTo>
                <a:lnTo>
                  <a:pt x="1510598" y="435401"/>
                </a:lnTo>
                <a:lnTo>
                  <a:pt x="1408907" y="631825"/>
                </a:lnTo>
                <a:lnTo>
                  <a:pt x="1194685" y="435401"/>
                </a:lnTo>
                <a:lnTo>
                  <a:pt x="1257525" y="435401"/>
                </a:lnTo>
                <a:cubicBezTo>
                  <a:pt x="1146105" y="294987"/>
                  <a:pt x="927384" y="217920"/>
                  <a:pt x="705664" y="240953"/>
                </a:cubicBezTo>
                <a:cubicBezTo>
                  <a:pt x="436650" y="268899"/>
                  <a:pt x="236934" y="435441"/>
                  <a:pt x="236934" y="631825"/>
                </a:cubicBezTo>
                <a:lnTo>
                  <a:pt x="78978" y="63182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838700" y="3492500"/>
            <a:ext cx="346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Ursus est </a:t>
            </a:r>
            <a:r>
              <a:rPr lang="es-ES" sz="2800">
                <a:solidFill>
                  <a:srgbClr val="FF0000"/>
                </a:solidFill>
              </a:rPr>
              <a:t>ante</a:t>
            </a:r>
            <a:r>
              <a:rPr lang="es-ES" sz="2800"/>
              <a:t> Iuli</a:t>
            </a:r>
            <a:r>
              <a:rPr lang="es-ES" sz="2800">
                <a:solidFill>
                  <a:srgbClr val="FF0000"/>
                </a:solidFill>
              </a:rPr>
              <a:t>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029200" y="20828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post</a:t>
            </a:r>
          </a:p>
        </p:txBody>
      </p:sp>
      <p:grpSp>
        <p:nvGrpSpPr>
          <p:cNvPr id="9219" name="Agrupar 3"/>
          <p:cNvGrpSpPr>
            <a:grpSpLocks/>
          </p:cNvGrpSpPr>
          <p:nvPr/>
        </p:nvGrpSpPr>
        <p:grpSpPr bwMode="auto">
          <a:xfrm>
            <a:off x="939800" y="2082800"/>
            <a:ext cx="3454400" cy="3340100"/>
            <a:chOff x="990600" y="2082800"/>
            <a:chExt cx="3251200" cy="3091851"/>
          </a:xfrm>
        </p:grpSpPr>
        <p:pic>
          <p:nvPicPr>
            <p:cNvPr id="20486" name="Imagen 4" descr="FR-6e.jpg"/>
            <p:cNvPicPr>
              <a:picLocks noChangeAspect="1"/>
            </p:cNvPicPr>
            <p:nvPr/>
          </p:nvPicPr>
          <p:blipFill>
            <a:blip r:embed="rId2"/>
            <a:srcRect l="28645" r="5882"/>
            <a:stretch>
              <a:fillRect/>
            </a:stretch>
          </p:blipFill>
          <p:spPr bwMode="auto">
            <a:xfrm>
              <a:off x="990600" y="2082800"/>
              <a:ext cx="3251200" cy="309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CuadroTexto 5"/>
            <p:cNvSpPr txBox="1">
              <a:spLocks noChangeArrowheads="1"/>
            </p:cNvSpPr>
            <p:nvPr/>
          </p:nvSpPr>
          <p:spPr bwMode="auto">
            <a:xfrm>
              <a:off x="3175000" y="2252635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URSUS</a:t>
              </a:r>
            </a:p>
          </p:txBody>
        </p:sp>
        <p:sp>
          <p:nvSpPr>
            <p:cNvPr id="20488" name="CuadroTexto 6"/>
            <p:cNvSpPr txBox="1">
              <a:spLocks noChangeArrowheads="1"/>
            </p:cNvSpPr>
            <p:nvPr/>
          </p:nvSpPr>
          <p:spPr bwMode="auto">
            <a:xfrm>
              <a:off x="1041400" y="2341444"/>
              <a:ext cx="96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DAVUS</a:t>
              </a:r>
            </a:p>
          </p:txBody>
        </p:sp>
        <p:sp>
          <p:nvSpPr>
            <p:cNvPr id="20489" name="CuadroTexto 7"/>
            <p:cNvSpPr txBox="1">
              <a:spLocks noChangeArrowheads="1"/>
            </p:cNvSpPr>
            <p:nvPr/>
          </p:nvSpPr>
          <p:spPr bwMode="auto">
            <a:xfrm>
              <a:off x="2057400" y="2088634"/>
              <a:ext cx="927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IULIUS</a:t>
              </a:r>
            </a:p>
          </p:txBody>
        </p:sp>
      </p:grpSp>
      <p:sp>
        <p:nvSpPr>
          <p:cNvPr id="9" name="Flecha circular 8"/>
          <p:cNvSpPr>
            <a:spLocks/>
          </p:cNvSpPr>
          <p:nvPr/>
        </p:nvSpPr>
        <p:spPr bwMode="auto">
          <a:xfrm rot="-185705">
            <a:off x="1282700" y="1676400"/>
            <a:ext cx="1225550" cy="1008063"/>
          </a:xfrm>
          <a:custGeom>
            <a:avLst/>
            <a:gdLst>
              <a:gd name="T0" fmla="*/ 63004 w 1225550"/>
              <a:gd name="T1" fmla="*/ 504032 h 1008063"/>
              <a:gd name="T2" fmla="*/ 548929 w 1225550"/>
              <a:gd name="T3" fmla="*/ 65988 h 1008063"/>
              <a:gd name="T4" fmla="*/ 1128171 w 1225550"/>
              <a:gd name="T5" fmla="*/ 350529 h 1008063"/>
              <a:gd name="T6" fmla="*/ 1183612 w 1225550"/>
              <a:gd name="T7" fmla="*/ 350529 h 1008063"/>
              <a:gd name="T8" fmla="*/ 1099542 w 1225550"/>
              <a:gd name="T9" fmla="*/ 504031 h 1008063"/>
              <a:gd name="T10" fmla="*/ 931596 w 1225550"/>
              <a:gd name="T11" fmla="*/ 350529 h 1008063"/>
              <a:gd name="T12" fmla="*/ 982825 w 1225550"/>
              <a:gd name="T13" fmla="*/ 350529 h 1008063"/>
              <a:gd name="T14" fmla="*/ 550707 w 1225550"/>
              <a:gd name="T15" fmla="*/ 192409 h 1008063"/>
              <a:gd name="T16" fmla="*/ 189013 w 1225550"/>
              <a:gd name="T17" fmla="*/ 504032 h 1008063"/>
              <a:gd name="T18" fmla="*/ 63004 w 1225550"/>
              <a:gd name="T19" fmla="*/ 504032 h 10080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5550" h="1008063">
                <a:moveTo>
                  <a:pt x="63004" y="504032"/>
                </a:moveTo>
                <a:cubicBezTo>
                  <a:pt x="63004" y="280273"/>
                  <a:pt x="271885" y="91974"/>
                  <a:pt x="548929" y="65988"/>
                </a:cubicBezTo>
                <a:cubicBezTo>
                  <a:pt x="800691" y="42373"/>
                  <a:pt x="1039947" y="159903"/>
                  <a:pt x="1128171" y="350529"/>
                </a:cubicBezTo>
                <a:lnTo>
                  <a:pt x="1183612" y="350529"/>
                </a:lnTo>
                <a:lnTo>
                  <a:pt x="1099542" y="504031"/>
                </a:lnTo>
                <a:lnTo>
                  <a:pt x="931596" y="350529"/>
                </a:lnTo>
                <a:lnTo>
                  <a:pt x="982825" y="350529"/>
                </a:lnTo>
                <a:cubicBezTo>
                  <a:pt x="896992" y="236181"/>
                  <a:pt x="724954" y="173229"/>
                  <a:pt x="550707" y="192409"/>
                </a:cubicBezTo>
                <a:cubicBezTo>
                  <a:pt x="342908" y="215282"/>
                  <a:pt x="189013" y="347872"/>
                  <a:pt x="189013" y="504032"/>
                </a:cubicBezTo>
                <a:lnTo>
                  <a:pt x="63004" y="504032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635500" y="3733800"/>
            <a:ext cx="397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Davus </a:t>
            </a:r>
            <a:r>
              <a:rPr lang="es-ES" sz="2800">
                <a:solidFill>
                  <a:srgbClr val="FF0000"/>
                </a:solidFill>
              </a:rPr>
              <a:t>post</a:t>
            </a:r>
            <a:r>
              <a:rPr lang="es-ES" sz="2800"/>
              <a:t> domin</a:t>
            </a:r>
            <a:r>
              <a:rPr lang="es-ES" sz="2800">
                <a:solidFill>
                  <a:srgbClr val="FF0000"/>
                </a:solidFill>
              </a:rPr>
              <a:t>um</a:t>
            </a:r>
            <a:r>
              <a:rPr lang="es-ES" sz="2800"/>
              <a:t> 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029200" y="20828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inter</a:t>
            </a:r>
          </a:p>
        </p:txBody>
      </p:sp>
      <p:grpSp>
        <p:nvGrpSpPr>
          <p:cNvPr id="7171" name="Agrupar 7"/>
          <p:cNvGrpSpPr>
            <a:grpSpLocks/>
          </p:cNvGrpSpPr>
          <p:nvPr/>
        </p:nvGrpSpPr>
        <p:grpSpPr bwMode="auto">
          <a:xfrm>
            <a:off x="939800" y="2457450"/>
            <a:ext cx="3251200" cy="3092450"/>
            <a:chOff x="990600" y="2082800"/>
            <a:chExt cx="3251200" cy="3091851"/>
          </a:xfrm>
        </p:grpSpPr>
        <p:pic>
          <p:nvPicPr>
            <p:cNvPr id="18439" name="Imagen 3" descr="FR-6e.jpg"/>
            <p:cNvPicPr>
              <a:picLocks noChangeAspect="1"/>
            </p:cNvPicPr>
            <p:nvPr/>
          </p:nvPicPr>
          <p:blipFill>
            <a:blip r:embed="rId2"/>
            <a:srcRect l="28645" r="5882"/>
            <a:stretch>
              <a:fillRect/>
            </a:stretch>
          </p:blipFill>
          <p:spPr bwMode="auto">
            <a:xfrm>
              <a:off x="990600" y="2082800"/>
              <a:ext cx="3251200" cy="309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CuadroTexto 4"/>
            <p:cNvSpPr txBox="1">
              <a:spLocks noChangeArrowheads="1"/>
            </p:cNvSpPr>
            <p:nvPr/>
          </p:nvSpPr>
          <p:spPr bwMode="auto">
            <a:xfrm>
              <a:off x="3136900" y="2221995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URSUS</a:t>
              </a:r>
            </a:p>
          </p:txBody>
        </p:sp>
        <p:sp>
          <p:nvSpPr>
            <p:cNvPr id="18441" name="CuadroTexto 5"/>
            <p:cNvSpPr txBox="1">
              <a:spLocks noChangeArrowheads="1"/>
            </p:cNvSpPr>
            <p:nvPr/>
          </p:nvSpPr>
          <p:spPr bwMode="auto">
            <a:xfrm>
              <a:off x="990600" y="2336199"/>
              <a:ext cx="96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DAVUS</a:t>
              </a:r>
            </a:p>
          </p:txBody>
        </p:sp>
        <p:sp>
          <p:nvSpPr>
            <p:cNvPr id="18442" name="CuadroTexto 6"/>
            <p:cNvSpPr txBox="1">
              <a:spLocks noChangeArrowheads="1"/>
            </p:cNvSpPr>
            <p:nvPr/>
          </p:nvSpPr>
          <p:spPr bwMode="auto">
            <a:xfrm>
              <a:off x="2057400" y="2088634"/>
              <a:ext cx="927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/>
                <a:t>IULIUS</a:t>
              </a:r>
            </a:p>
          </p:txBody>
        </p:sp>
      </p:grpSp>
      <p:sp>
        <p:nvSpPr>
          <p:cNvPr id="9" name="Flecha circular 8"/>
          <p:cNvSpPr>
            <a:spLocks/>
          </p:cNvSpPr>
          <p:nvPr/>
        </p:nvSpPr>
        <p:spPr bwMode="auto">
          <a:xfrm>
            <a:off x="2552700" y="1593850"/>
            <a:ext cx="1346200" cy="1238250"/>
          </a:xfrm>
          <a:custGeom>
            <a:avLst/>
            <a:gdLst>
              <a:gd name="T0" fmla="*/ 77391 w 1346200"/>
              <a:gd name="T1" fmla="*/ 619125 h 1238250"/>
              <a:gd name="T2" fmla="*/ 595648 w 1346200"/>
              <a:gd name="T3" fmla="*/ 81989 h 1238250"/>
              <a:gd name="T4" fmla="*/ 1239830 w 1346200"/>
              <a:gd name="T5" fmla="*/ 452217 h 1238250"/>
              <a:gd name="T6" fmla="*/ 1311558 w 1346200"/>
              <a:gd name="T7" fmla="*/ 452217 h 1238250"/>
              <a:gd name="T8" fmla="*/ 1191419 w 1346200"/>
              <a:gd name="T9" fmla="*/ 619125 h 1238250"/>
              <a:gd name="T10" fmla="*/ 1001995 w 1346200"/>
              <a:gd name="T11" fmla="*/ 452217 h 1238250"/>
              <a:gd name="T12" fmla="*/ 1070901 w 1346200"/>
              <a:gd name="T13" fmla="*/ 452217 h 1238250"/>
              <a:gd name="T14" fmla="*/ 596399 w 1346200"/>
              <a:gd name="T15" fmla="*/ 238072 h 1238250"/>
              <a:gd name="T16" fmla="*/ 232173 w 1346200"/>
              <a:gd name="T17" fmla="*/ 619125 h 1238250"/>
              <a:gd name="T18" fmla="*/ 77391 w 1346200"/>
              <a:gd name="T19" fmla="*/ 619125 h 1238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6200" h="1238250">
                <a:moveTo>
                  <a:pt x="77391" y="619125"/>
                </a:moveTo>
                <a:cubicBezTo>
                  <a:pt x="77391" y="347160"/>
                  <a:pt x="299125" y="117349"/>
                  <a:pt x="595648" y="81989"/>
                </a:cubicBezTo>
                <a:cubicBezTo>
                  <a:pt x="880444" y="48028"/>
                  <a:pt x="1151333" y="203715"/>
                  <a:pt x="1239830" y="452217"/>
                </a:cubicBezTo>
                <a:lnTo>
                  <a:pt x="1311558" y="452217"/>
                </a:lnTo>
                <a:lnTo>
                  <a:pt x="1191419" y="619125"/>
                </a:lnTo>
                <a:lnTo>
                  <a:pt x="1001995" y="452217"/>
                </a:lnTo>
                <a:lnTo>
                  <a:pt x="1070901" y="452217"/>
                </a:lnTo>
                <a:cubicBezTo>
                  <a:pt x="985479" y="295420"/>
                  <a:pt x="791417" y="207839"/>
                  <a:pt x="596399" y="238072"/>
                </a:cubicBezTo>
                <a:cubicBezTo>
                  <a:pt x="385733" y="270730"/>
                  <a:pt x="232173" y="431385"/>
                  <a:pt x="232173" y="619125"/>
                </a:cubicBezTo>
                <a:lnTo>
                  <a:pt x="77391" y="61912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10" name="Flecha circular 9"/>
          <p:cNvSpPr>
            <a:spLocks/>
          </p:cNvSpPr>
          <p:nvPr/>
        </p:nvSpPr>
        <p:spPr bwMode="auto">
          <a:xfrm flipH="1">
            <a:off x="939800" y="1593850"/>
            <a:ext cx="1524000" cy="1239838"/>
          </a:xfrm>
          <a:custGeom>
            <a:avLst/>
            <a:gdLst>
              <a:gd name="T0" fmla="*/ 77490 w 1524000"/>
              <a:gd name="T1" fmla="*/ 619919 h 1239838"/>
              <a:gd name="T2" fmla="*/ 683396 w 1524000"/>
              <a:gd name="T3" fmla="*/ 81078 h 1239838"/>
              <a:gd name="T4" fmla="*/ 1402678 w 1524000"/>
              <a:gd name="T5" fmla="*/ 428935 h 1239838"/>
              <a:gd name="T6" fmla="*/ 1470423 w 1524000"/>
              <a:gd name="T7" fmla="*/ 428935 h 1239838"/>
              <a:gd name="T8" fmla="*/ 1369020 w 1524000"/>
              <a:gd name="T9" fmla="*/ 619919 h 1239838"/>
              <a:gd name="T10" fmla="*/ 1160464 w 1524000"/>
              <a:gd name="T11" fmla="*/ 428935 h 1239838"/>
              <a:gd name="T12" fmla="*/ 1222729 w 1524000"/>
              <a:gd name="T13" fmla="*/ 428935 h 1239838"/>
              <a:gd name="T14" fmla="*/ 685683 w 1524000"/>
              <a:gd name="T15" fmla="*/ 236515 h 1239838"/>
              <a:gd name="T16" fmla="*/ 232470 w 1524000"/>
              <a:gd name="T17" fmla="*/ 619919 h 1239838"/>
              <a:gd name="T18" fmla="*/ 77490 w 1524000"/>
              <a:gd name="T19" fmla="*/ 619919 h 12398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24000" h="1239838">
                <a:moveTo>
                  <a:pt x="77490" y="619919"/>
                </a:moveTo>
                <a:cubicBezTo>
                  <a:pt x="77490" y="344442"/>
                  <a:pt x="338062" y="112712"/>
                  <a:pt x="683396" y="81078"/>
                </a:cubicBezTo>
                <a:cubicBezTo>
                  <a:pt x="995484" y="52490"/>
                  <a:pt x="1292064" y="195921"/>
                  <a:pt x="1402678" y="428935"/>
                </a:cubicBezTo>
                <a:lnTo>
                  <a:pt x="1470423" y="428935"/>
                </a:lnTo>
                <a:lnTo>
                  <a:pt x="1369020" y="619919"/>
                </a:lnTo>
                <a:lnTo>
                  <a:pt x="1160464" y="428935"/>
                </a:lnTo>
                <a:lnTo>
                  <a:pt x="1222729" y="428935"/>
                </a:lnTo>
                <a:cubicBezTo>
                  <a:pt x="1115075" y="289899"/>
                  <a:pt x="901802" y="213484"/>
                  <a:pt x="685683" y="236515"/>
                </a:cubicBezTo>
                <a:cubicBezTo>
                  <a:pt x="425456" y="264246"/>
                  <a:pt x="232470" y="427506"/>
                  <a:pt x="232470" y="619919"/>
                </a:cubicBezTo>
                <a:lnTo>
                  <a:pt x="77490" y="619919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546600" y="38100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Iulius in lectīcā est, </a:t>
            </a:r>
            <a:r>
              <a:rPr lang="es-ES" sz="2800">
                <a:solidFill>
                  <a:srgbClr val="FF0000"/>
                </a:solidFill>
              </a:rPr>
              <a:t>inter</a:t>
            </a:r>
            <a:r>
              <a:rPr lang="es-ES" sz="2800"/>
              <a:t> Urs</a:t>
            </a:r>
            <a:r>
              <a:rPr lang="es-ES" sz="2800">
                <a:solidFill>
                  <a:srgbClr val="FF0000"/>
                </a:solidFill>
              </a:rPr>
              <a:t>um</a:t>
            </a:r>
            <a:r>
              <a:rPr lang="es-ES" sz="2800"/>
              <a:t> et Dav</a:t>
            </a:r>
            <a:r>
              <a:rPr lang="es-ES" sz="2800">
                <a:solidFill>
                  <a:srgbClr val="FF0000"/>
                </a:solidFill>
              </a:rPr>
              <a:t>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6121400" y="1952625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apud</a:t>
            </a:r>
          </a:p>
        </p:txBody>
      </p:sp>
      <p:pic>
        <p:nvPicPr>
          <p:cNvPr id="5123" name="Imagen 3" descr="CP-0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3095625"/>
            <a:ext cx="69802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20700" y="1546225"/>
            <a:ext cx="527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Iulius solus non est, nam quattuor servi </a:t>
            </a:r>
            <a:r>
              <a:rPr lang="es-ES" sz="2800">
                <a:solidFill>
                  <a:srgbClr val="FF0000"/>
                </a:solidFill>
              </a:rPr>
              <a:t>apud</a:t>
            </a:r>
            <a:r>
              <a:rPr lang="es-ES" sz="2800"/>
              <a:t> e</a:t>
            </a:r>
            <a:r>
              <a:rPr lang="es-ES" sz="2800">
                <a:solidFill>
                  <a:srgbClr val="FF0000"/>
                </a:solidFill>
              </a:rPr>
              <a:t>um</a:t>
            </a:r>
            <a:r>
              <a:rPr lang="es-ES" sz="2800"/>
              <a:t> sunt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33400" y="19685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circum</a:t>
            </a:r>
          </a:p>
        </p:txBody>
      </p:sp>
      <p:pic>
        <p:nvPicPr>
          <p:cNvPr id="6147" name="Imagen 3" descr="FR-6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0" y="1295400"/>
            <a:ext cx="2616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n 4" descr="carcassonne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24300"/>
            <a:ext cx="34655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agen 6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38893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870200" y="2278063"/>
            <a:ext cx="378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Circum</a:t>
            </a:r>
            <a:r>
              <a:rPr lang="es-ES" sz="2400"/>
              <a:t> oppid</a:t>
            </a:r>
            <a:r>
              <a:rPr lang="es-ES" sz="2400">
                <a:solidFill>
                  <a:srgbClr val="FF0000"/>
                </a:solidFill>
              </a:rPr>
              <a:t>um</a:t>
            </a:r>
            <a:r>
              <a:rPr lang="es-ES" sz="2400"/>
              <a:t> muri sunt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1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>
                <a:ea typeface="+mj-ea"/>
                <a:cs typeface="+mj-cs"/>
              </a:rPr>
              <a:t>PREPOSICIONES DE ACUSATIVO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545138" y="4203700"/>
            <a:ext cx="218440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>
                <a:solidFill>
                  <a:schemeClr val="lt1"/>
                </a:solidFill>
                <a:latin typeface="+mn-lt"/>
                <a:ea typeface="+mn-ea"/>
              </a:rPr>
              <a:t>per</a:t>
            </a:r>
          </a:p>
        </p:txBody>
      </p:sp>
      <p:grpSp>
        <p:nvGrpSpPr>
          <p:cNvPr id="8195" name="Agrupar 10"/>
          <p:cNvGrpSpPr>
            <a:grpSpLocks/>
          </p:cNvGrpSpPr>
          <p:nvPr/>
        </p:nvGrpSpPr>
        <p:grpSpPr bwMode="auto">
          <a:xfrm>
            <a:off x="406400" y="1235075"/>
            <a:ext cx="2730500" cy="2339975"/>
            <a:chOff x="165100" y="835680"/>
            <a:chExt cx="2730500" cy="2339320"/>
          </a:xfrm>
        </p:grpSpPr>
        <p:sp>
          <p:nvSpPr>
            <p:cNvPr id="6" name="Rectángulo 5"/>
            <p:cNvSpPr>
              <a:spLocks noChangeArrowheads="1"/>
            </p:cNvSpPr>
            <p:nvPr/>
          </p:nvSpPr>
          <p:spPr bwMode="auto">
            <a:xfrm>
              <a:off x="1955800" y="1359408"/>
              <a:ext cx="342900" cy="571340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ángulo 6"/>
            <p:cNvSpPr>
              <a:spLocks noChangeArrowheads="1"/>
            </p:cNvSpPr>
            <p:nvPr/>
          </p:nvSpPr>
          <p:spPr bwMode="auto">
            <a:xfrm>
              <a:off x="1943100" y="2616356"/>
              <a:ext cx="342900" cy="558644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464" name="CuadroTexto 7"/>
            <p:cNvSpPr txBox="1">
              <a:spLocks noChangeArrowheads="1"/>
            </p:cNvSpPr>
            <p:nvPr/>
          </p:nvSpPr>
          <p:spPr bwMode="auto">
            <a:xfrm>
              <a:off x="1562100" y="83568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s-ES" sz="2800"/>
                <a:t>porta</a:t>
              </a:r>
            </a:p>
          </p:txBody>
        </p:sp>
        <p:sp>
          <p:nvSpPr>
            <p:cNvPr id="9" name="Flecha derecha 8"/>
            <p:cNvSpPr>
              <a:spLocks noChangeArrowheads="1"/>
            </p:cNvSpPr>
            <p:nvPr/>
          </p:nvSpPr>
          <p:spPr bwMode="auto">
            <a:xfrm>
              <a:off x="1778000" y="2152936"/>
              <a:ext cx="1117600" cy="139661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466" name="CuadroTexto 9"/>
            <p:cNvSpPr txBox="1">
              <a:spLocks noChangeArrowheads="1"/>
            </p:cNvSpPr>
            <p:nvPr/>
          </p:nvSpPr>
          <p:spPr bwMode="auto">
            <a:xfrm>
              <a:off x="165100" y="1943100"/>
              <a:ext cx="16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i="1"/>
                <a:t>per</a:t>
              </a:r>
              <a:r>
                <a:rPr lang="es-ES" sz="2400"/>
                <a:t> portam</a:t>
              </a:r>
            </a:p>
          </p:txBody>
        </p:sp>
      </p:grpSp>
      <p:pic>
        <p:nvPicPr>
          <p:cNvPr id="8196" name="Imagen 11" descr="FR-6c.jpg"/>
          <p:cNvPicPr>
            <a:picLocks noChangeAspect="1"/>
          </p:cNvPicPr>
          <p:nvPr/>
        </p:nvPicPr>
        <p:blipFill>
          <a:blip r:embed="rId2"/>
          <a:srcRect l="-1511" t="21176" r="8336" b="7945"/>
          <a:stretch>
            <a:fillRect/>
          </a:stretch>
        </p:blipFill>
        <p:spPr bwMode="auto">
          <a:xfrm>
            <a:off x="2870200" y="1139825"/>
            <a:ext cx="26749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20700" y="4203700"/>
            <a:ext cx="3695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 err="1"/>
              <a:t>Is</a:t>
            </a:r>
            <a:r>
              <a:rPr lang="es-ES" sz="2800" dirty="0"/>
              <a:t>, qui </a:t>
            </a:r>
            <a:r>
              <a:rPr lang="es-ES" sz="2800" dirty="0" err="1"/>
              <a:t>viā</a:t>
            </a:r>
            <a:r>
              <a:rPr lang="es-ES" sz="2800" dirty="0"/>
              <a:t> </a:t>
            </a:r>
            <a:r>
              <a:rPr lang="es-ES" sz="2800" dirty="0" err="1"/>
              <a:t>Latīnā</a:t>
            </a:r>
            <a:r>
              <a:rPr lang="es-ES" sz="2800" dirty="0"/>
              <a:t> </a:t>
            </a:r>
            <a:r>
              <a:rPr lang="es-ES" sz="2800" dirty="0" err="1"/>
              <a:t>venit</a:t>
            </a:r>
            <a:r>
              <a:rPr lang="es-ES" sz="2800" dirty="0"/>
              <a:t>, </a:t>
            </a:r>
            <a:r>
              <a:rPr lang="es-ES" sz="2800" dirty="0">
                <a:solidFill>
                  <a:srgbClr val="FF0000"/>
                </a:solidFill>
              </a:rPr>
              <a:t>per</a:t>
            </a:r>
            <a:r>
              <a:rPr lang="es-ES" sz="2800" dirty="0"/>
              <a:t> </a:t>
            </a:r>
            <a:r>
              <a:rPr lang="es-ES" sz="2800" dirty="0" err="1"/>
              <a:t>port</a:t>
            </a:r>
            <a:r>
              <a:rPr lang="es-ES" sz="2800" dirty="0" err="1">
                <a:solidFill>
                  <a:srgbClr val="FF0000"/>
                </a:solidFill>
              </a:rPr>
              <a:t>am</a:t>
            </a:r>
            <a:r>
              <a:rPr lang="es-ES" sz="2800" dirty="0"/>
              <a:t> </a:t>
            </a:r>
            <a:r>
              <a:rPr lang="es-ES" sz="2800" dirty="0" err="1"/>
              <a:t>Capēn</a:t>
            </a:r>
            <a:r>
              <a:rPr lang="es-ES" sz="2800" dirty="0" err="1">
                <a:solidFill>
                  <a:srgbClr val="FF0000"/>
                </a:solidFill>
              </a:rPr>
              <a:t>am</a:t>
            </a:r>
            <a:r>
              <a:rPr lang="es-ES" sz="2800" dirty="0"/>
              <a:t> </a:t>
            </a:r>
            <a:r>
              <a:rPr lang="es-ES" sz="2800" dirty="0" err="1"/>
              <a:t>Romam</a:t>
            </a:r>
            <a:r>
              <a:rPr lang="es-ES" sz="2800" dirty="0"/>
              <a:t> </a:t>
            </a:r>
            <a:r>
              <a:rPr lang="es-ES" sz="2800" dirty="0" err="1"/>
              <a:t>intrat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370</Words>
  <Application>Microsoft Office PowerPoint</Application>
  <PresentationFormat>Presentación en pantalla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LINGVA LATĪNA  PER SE ILLVSTRĀTA</vt:lpstr>
      <vt:lpstr>Presentación de PowerPoint</vt:lpstr>
      <vt:lpstr>PREPOSICIONES DE ACUSATIVO</vt:lpstr>
      <vt:lpstr>PREPOSICIONES DE ACUSATIVO</vt:lpstr>
      <vt:lpstr>PREPOSICIONES DE ACUSATIVO</vt:lpstr>
      <vt:lpstr>PREPOSICIONES DE ACUSATIVO</vt:lpstr>
      <vt:lpstr>PREPOSICIONES DE ACUSATIVO</vt:lpstr>
      <vt:lpstr>PREPOSICIONES DE ACUSATIVO</vt:lpstr>
      <vt:lpstr>PREPOSICIONES DE ACUSATIVO</vt:lpstr>
      <vt:lpstr>PREPOSICIONES DE ACUSATIVO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ABLATIVO INSTRUMENTAL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Marisa Fuentes</dc:creator>
  <cp:lastModifiedBy>Luis Martín Sánchez</cp:lastModifiedBy>
  <cp:revision>37</cp:revision>
  <dcterms:created xsi:type="dcterms:W3CDTF">2014-01-11T17:57:29Z</dcterms:created>
  <dcterms:modified xsi:type="dcterms:W3CDTF">2021-01-15T10:55:50Z</dcterms:modified>
</cp:coreProperties>
</file>