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6" r:id="rId4"/>
    <p:sldId id="264" r:id="rId5"/>
    <p:sldId id="277" r:id="rId6"/>
    <p:sldId id="265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04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5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2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05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7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9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58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12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88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89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0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91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F22062B-F325-4AFD-9205-2648E987633A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3F5606C-ACAD-4125-9CFA-E731E12E5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25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DE8F-C65A-40CC-BB57-AB60443D7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Palatino Linotype" panose="02040502050505030304" pitchFamily="18" charset="0"/>
              </a:rPr>
              <a:t>SENTENTIAE SIMPLICĒS </a:t>
            </a:r>
            <a:r>
              <a:rPr lang="es-ES" dirty="0" err="1">
                <a:latin typeface="Palatino Linotype" panose="02040502050505030304" pitchFamily="18" charset="0"/>
              </a:rPr>
              <a:t>iv</a:t>
            </a:r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FAEC04-B942-4641-8259-5D231FBA84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i="1" dirty="0"/>
              <a:t>Casus </a:t>
            </a:r>
            <a:r>
              <a:rPr lang="en-US" i="1" dirty="0" err="1"/>
              <a:t>genetivus</a:t>
            </a:r>
            <a:endParaRPr lang="en-US" i="1" dirty="0"/>
          </a:p>
          <a:p>
            <a:pPr algn="r"/>
            <a:r>
              <a:rPr lang="es-ES" dirty="0"/>
              <a:t>LINGVA LATINA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A198D5-B704-4925-8AC6-3427F02F3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8" y="5490539"/>
            <a:ext cx="2589858" cy="9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5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E2F051-8A33-4A3A-BDB3-39A4B6DF4F7A}"/>
              </a:ext>
            </a:extLst>
          </p:cNvPr>
          <p:cNvSpPr/>
          <p:nvPr/>
        </p:nvSpPr>
        <p:spPr>
          <a:xfrm>
            <a:off x="4648925" y="402807"/>
            <a:ext cx="3645550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solidFill>
                  <a:srgbClr val="C00000"/>
                </a:solidFill>
              </a:rPr>
              <a:t>CASVS GENETIVVS</a:t>
            </a:r>
            <a:endParaRPr lang="es-E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F8256E2-EF57-4D4C-947D-46E49D4A01D9}"/>
              </a:ext>
            </a:extLst>
          </p:cNvPr>
          <p:cNvSpPr/>
          <p:nvPr/>
        </p:nvSpPr>
        <p:spPr>
          <a:xfrm>
            <a:off x="1457738" y="998739"/>
            <a:ext cx="9793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Genetivus</a:t>
            </a:r>
            <a:r>
              <a:rPr lang="es-ES" sz="3600" dirty="0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 casus </a:t>
            </a:r>
            <a:r>
              <a:rPr lang="es-E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indicat</a:t>
            </a:r>
            <a:r>
              <a:rPr lang="es-ES" sz="3600" dirty="0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 </a:t>
            </a:r>
            <a:r>
              <a:rPr lang="es-ES" sz="3600" b="1" dirty="0" err="1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possessionem</a:t>
            </a:r>
            <a:r>
              <a:rPr lang="es-ES" sz="3600" b="1" dirty="0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.</a:t>
            </a:r>
            <a:endParaRPr lang="es-ES" sz="36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603395B-D25D-4302-9A26-EC2F3E61B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24" y="2133543"/>
            <a:ext cx="1500677" cy="19087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6ACCF74-4CE8-4D65-A7B3-350CA4142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25" y="2980766"/>
            <a:ext cx="1370707" cy="102803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71B9972-1EA1-469E-972D-BBAF2B1C46C3}"/>
              </a:ext>
            </a:extLst>
          </p:cNvPr>
          <p:cNvSpPr/>
          <p:nvPr/>
        </p:nvSpPr>
        <p:spPr>
          <a:xfrm>
            <a:off x="859337" y="4042258"/>
            <a:ext cx="2967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Hic Lucius est. </a:t>
            </a:r>
            <a:endParaRPr lang="es-ES" sz="32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1E05E2D-5F90-4164-9FB0-3066683BE006}"/>
              </a:ext>
            </a:extLst>
          </p:cNvPr>
          <p:cNvSpPr/>
          <p:nvPr/>
        </p:nvSpPr>
        <p:spPr>
          <a:xfrm>
            <a:off x="4286421" y="4083180"/>
            <a:ext cx="2265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Palatino Linotype" panose="02040502050505030304" pitchFamily="18" charset="0"/>
                <a:ea typeface="MinionPro-Regular"/>
                <a:cs typeface="MinionPro-Regular"/>
              </a:rPr>
              <a:t>Hic liber est. </a:t>
            </a:r>
            <a:endParaRPr lang="es-ES" sz="28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3CDFEF1-89D7-484C-8BC0-04050D5ACA0F}"/>
              </a:ext>
            </a:extLst>
          </p:cNvPr>
          <p:cNvSpPr/>
          <p:nvPr/>
        </p:nvSpPr>
        <p:spPr>
          <a:xfrm>
            <a:off x="6837792" y="2508628"/>
            <a:ext cx="4548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Lucius </a:t>
            </a:r>
            <a:r>
              <a:rPr lang="en-US" sz="36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libr</a:t>
            </a:r>
            <a:r>
              <a:rPr lang="en-US" sz="36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um</a:t>
            </a:r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habet</a:t>
            </a:r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. </a:t>
            </a:r>
            <a:endParaRPr lang="es-ES" sz="36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6E865DC-AF87-43A4-96F4-B975962FF383}"/>
              </a:ext>
            </a:extLst>
          </p:cNvPr>
          <p:cNvSpPr/>
          <p:nvPr/>
        </p:nvSpPr>
        <p:spPr>
          <a:xfrm>
            <a:off x="7352889" y="4646157"/>
            <a:ext cx="3324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Liber </a:t>
            </a:r>
            <a:r>
              <a:rPr lang="en-US" sz="36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Luci</a:t>
            </a:r>
            <a:r>
              <a:rPr lang="en-US" sz="36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i</a:t>
            </a:r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 est. </a:t>
            </a:r>
            <a:endParaRPr lang="es-ES" sz="36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D287D16-E265-4002-8C01-7C16C8E6CEC8}"/>
              </a:ext>
            </a:extLst>
          </p:cNvPr>
          <p:cNvSpPr/>
          <p:nvPr/>
        </p:nvSpPr>
        <p:spPr>
          <a:xfrm>
            <a:off x="7352889" y="3726129"/>
            <a:ext cx="3238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Liber </a:t>
            </a:r>
            <a:r>
              <a:rPr lang="en-US" sz="36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suus</a:t>
            </a:r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 est.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5753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E2F051-8A33-4A3A-BDB3-39A4B6DF4F7A}"/>
              </a:ext>
            </a:extLst>
          </p:cNvPr>
          <p:cNvSpPr/>
          <p:nvPr/>
        </p:nvSpPr>
        <p:spPr>
          <a:xfrm>
            <a:off x="4648925" y="402807"/>
            <a:ext cx="3645550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solidFill>
                  <a:srgbClr val="C00000"/>
                </a:solidFill>
              </a:rPr>
              <a:t>CASVS GENETIVVS</a:t>
            </a:r>
            <a:endParaRPr lang="es-E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F8256E2-EF57-4D4C-947D-46E49D4A01D9}"/>
              </a:ext>
            </a:extLst>
          </p:cNvPr>
          <p:cNvSpPr/>
          <p:nvPr/>
        </p:nvSpPr>
        <p:spPr>
          <a:xfrm>
            <a:off x="1457738" y="998739"/>
            <a:ext cx="9793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Genetivus</a:t>
            </a:r>
            <a:r>
              <a:rPr lang="es-ES" sz="3600" dirty="0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 casus </a:t>
            </a:r>
            <a:r>
              <a:rPr lang="es-ES" sz="3600" dirty="0" err="1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indicat</a:t>
            </a:r>
            <a:r>
              <a:rPr lang="es-ES" sz="3600" dirty="0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 </a:t>
            </a:r>
            <a:r>
              <a:rPr lang="es-ES" sz="3600" b="1" dirty="0" err="1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possessionem</a:t>
            </a:r>
            <a:r>
              <a:rPr lang="es-ES" sz="3600" b="1" dirty="0">
                <a:latin typeface="Palatino Linotype" panose="02040502050505030304" pitchFamily="18" charset="0"/>
                <a:ea typeface="Calibri" panose="020F0502020204030204" pitchFamily="34" charset="0"/>
                <a:cs typeface="Courier" panose="02060409020205020404" pitchFamily="49" charset="0"/>
              </a:rPr>
              <a:t>.</a:t>
            </a:r>
            <a:endParaRPr lang="es-ES" sz="36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603395B-D25D-4302-9A26-EC2F3E61B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r="18591"/>
          <a:stretch/>
        </p:blipFill>
        <p:spPr>
          <a:xfrm>
            <a:off x="1600724" y="1953987"/>
            <a:ext cx="1563545" cy="20882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6ACCF74-4CE8-4D65-A7B3-350CA4142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13" y="2846095"/>
            <a:ext cx="1030388" cy="103038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71B9972-1EA1-469E-972D-BBAF2B1C46C3}"/>
              </a:ext>
            </a:extLst>
          </p:cNvPr>
          <p:cNvSpPr/>
          <p:nvPr/>
        </p:nvSpPr>
        <p:spPr>
          <a:xfrm>
            <a:off x="826477" y="4042258"/>
            <a:ext cx="3033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Haec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 Lucia est. </a:t>
            </a:r>
            <a:endParaRPr lang="es-ES" sz="32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1E05E2D-5F90-4164-9FB0-3066683BE006}"/>
              </a:ext>
            </a:extLst>
          </p:cNvPr>
          <p:cNvSpPr/>
          <p:nvPr/>
        </p:nvSpPr>
        <p:spPr>
          <a:xfrm>
            <a:off x="4220699" y="4083180"/>
            <a:ext cx="2396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Haec</a:t>
            </a:r>
            <a:r>
              <a:rPr lang="en-US" sz="2800" dirty="0">
                <a:latin typeface="Palatino Linotype" panose="02040502050505030304" pitchFamily="18" charset="0"/>
                <a:ea typeface="MinionPro-Regular"/>
                <a:cs typeface="MinionPro-Regular"/>
              </a:rPr>
              <a:t> pila est. </a:t>
            </a:r>
            <a:endParaRPr lang="es-ES" sz="28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3CDFEF1-89D7-484C-8BC0-04050D5ACA0F}"/>
              </a:ext>
            </a:extLst>
          </p:cNvPr>
          <p:cNvSpPr/>
          <p:nvPr/>
        </p:nvSpPr>
        <p:spPr>
          <a:xfrm>
            <a:off x="7065419" y="2508628"/>
            <a:ext cx="4092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Lucia </a:t>
            </a:r>
            <a:r>
              <a:rPr lang="en-US" sz="36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pil</a:t>
            </a:r>
            <a:r>
              <a:rPr lang="en-US" sz="3600" b="1" dirty="0" err="1">
                <a:solidFill>
                  <a:srgbClr val="0070C0"/>
                </a:solidFill>
                <a:latin typeface="Palatino Linotype" panose="02040502050505030304" pitchFamily="18" charset="0"/>
                <a:ea typeface="MinionPro-Regular"/>
                <a:cs typeface="MinionPro-Regular"/>
              </a:rPr>
              <a:t>am</a:t>
            </a:r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habet</a:t>
            </a:r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. </a:t>
            </a:r>
            <a:endParaRPr lang="es-ES" sz="36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6E865DC-AF87-43A4-96F4-B975962FF383}"/>
              </a:ext>
            </a:extLst>
          </p:cNvPr>
          <p:cNvSpPr/>
          <p:nvPr/>
        </p:nvSpPr>
        <p:spPr>
          <a:xfrm>
            <a:off x="7337662" y="4646157"/>
            <a:ext cx="3355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Pila </a:t>
            </a:r>
            <a:r>
              <a:rPr lang="en-US" sz="36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Luci</a:t>
            </a:r>
            <a:r>
              <a:rPr lang="en-US" sz="36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ae</a:t>
            </a:r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 est. </a:t>
            </a:r>
            <a:endParaRPr lang="es-ES" sz="36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D287D16-E265-4002-8C01-7C16C8E6CEC8}"/>
              </a:ext>
            </a:extLst>
          </p:cNvPr>
          <p:cNvSpPr/>
          <p:nvPr/>
        </p:nvSpPr>
        <p:spPr>
          <a:xfrm>
            <a:off x="7622996" y="3726129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Pila </a:t>
            </a:r>
            <a:r>
              <a:rPr lang="en-US" sz="36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sua</a:t>
            </a:r>
            <a:r>
              <a:rPr lang="en-US" sz="3600" dirty="0">
                <a:latin typeface="Palatino Linotype" panose="02040502050505030304" pitchFamily="18" charset="0"/>
                <a:ea typeface="MinionPro-Regular"/>
                <a:cs typeface="MinionPro-Regular"/>
              </a:rPr>
              <a:t> est.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6904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E2F051-8A33-4A3A-BDB3-39A4B6DF4F7A}"/>
              </a:ext>
            </a:extLst>
          </p:cNvPr>
          <p:cNvSpPr/>
          <p:nvPr/>
        </p:nvSpPr>
        <p:spPr>
          <a:xfrm>
            <a:off x="3152390" y="293484"/>
            <a:ext cx="6139822" cy="659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600" b="1" dirty="0">
                <a:solidFill>
                  <a:srgbClr val="C00000"/>
                </a:solidFill>
                <a:latin typeface="Palatino Linotype" panose="02040502050505030304" pitchFamily="18" charset="0"/>
                <a:ea typeface="MinionPro-It"/>
                <a:cs typeface="MinionPro-It"/>
              </a:rPr>
              <a:t>GENETIVVS SINGVLARIS</a:t>
            </a:r>
            <a:endParaRPr lang="es-ES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1EEFE72-8D6D-4812-B5DD-C550E4230AE6}"/>
              </a:ext>
            </a:extLst>
          </p:cNvPr>
          <p:cNvSpPr/>
          <p:nvPr/>
        </p:nvSpPr>
        <p:spPr>
          <a:xfrm>
            <a:off x="793503" y="1066559"/>
            <a:ext cx="49165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Palatino Linotype" panose="02040502050505030304" pitchFamily="18" charset="0"/>
              </a:rPr>
              <a:t>Lucius </a:t>
            </a:r>
            <a:r>
              <a:rPr lang="es-ES" sz="3200" dirty="0" err="1">
                <a:latin typeface="Palatino Linotype" panose="02040502050505030304" pitchFamily="18" charset="0"/>
              </a:rPr>
              <a:t>pater</a:t>
            </a:r>
            <a:r>
              <a:rPr lang="es-ES" sz="3200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Horati</a:t>
            </a:r>
            <a:r>
              <a:rPr lang="es-ES" sz="3200" b="1" i="1" dirty="0" err="1">
                <a:latin typeface="Palatino Linotype" panose="02040502050505030304" pitchFamily="18" charset="0"/>
              </a:rPr>
              <a:t>i</a:t>
            </a:r>
            <a:r>
              <a:rPr lang="es-ES" sz="3200" b="1" i="1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est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. </a:t>
            </a:r>
            <a:endParaRPr lang="es-ES" sz="3200" dirty="0">
              <a:latin typeface="Palatino Linotype" panose="0204050205050503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431681C-A5E7-4EDE-AF34-0D70745AC0B5}"/>
              </a:ext>
            </a:extLst>
          </p:cNvPr>
          <p:cNvSpPr/>
          <p:nvPr/>
        </p:nvSpPr>
        <p:spPr>
          <a:xfrm>
            <a:off x="1734271" y="1898355"/>
            <a:ext cx="7895530" cy="47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‘</a:t>
            </a:r>
            <a:r>
              <a:rPr lang="es-ES" sz="2400" dirty="0" err="1">
                <a:latin typeface="Palatino Linotype" panose="02040502050505030304" pitchFamily="18" charset="0"/>
              </a:rPr>
              <a:t>Horati</a:t>
            </a:r>
            <a:r>
              <a:rPr lang="es-ES" sz="2400" b="1" i="1" dirty="0" err="1">
                <a:latin typeface="Palatino Linotype" panose="02040502050505030304" pitchFamily="18" charset="0"/>
              </a:rPr>
              <a:t>i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’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Times New Roman" panose="02020603050405020304" pitchFamily="18" charset="0"/>
              </a:rPr>
              <a:t>Geneti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tīvus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masculinus</a:t>
            </a:r>
            <a:r>
              <a:rPr lang="en-US" sz="24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singularis</a:t>
            </a:r>
            <a:r>
              <a:rPr lang="en-US" sz="24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est.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F6034A-A4C2-412F-ADEB-133B268A0BD2}"/>
              </a:ext>
            </a:extLst>
          </p:cNvPr>
          <p:cNvSpPr/>
          <p:nvPr/>
        </p:nvSpPr>
        <p:spPr>
          <a:xfrm>
            <a:off x="834887" y="4204996"/>
            <a:ext cx="61225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200" dirty="0" err="1">
                <a:latin typeface="Palatino Linotype" panose="02040502050505030304" pitchFamily="18" charset="0"/>
              </a:rPr>
              <a:t>Magnitudo</a:t>
            </a:r>
            <a:r>
              <a:rPr lang="es-ES" sz="3200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cubicul</a:t>
            </a:r>
            <a:r>
              <a:rPr lang="es-ES" sz="3200" b="1" dirty="0" err="1">
                <a:latin typeface="Palatino Linotype" panose="02040502050505030304" pitchFamily="18" charset="0"/>
              </a:rPr>
              <a:t>i</a:t>
            </a:r>
            <a:r>
              <a:rPr lang="es-ES" sz="3200" dirty="0">
                <a:latin typeface="Palatino Linotype" panose="02040502050505030304" pitchFamily="18" charset="0"/>
              </a:rPr>
              <a:t> parva</a:t>
            </a:r>
            <a:r>
              <a:rPr lang="es-ES" sz="3200" b="1" i="1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est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. </a:t>
            </a:r>
            <a:endParaRPr lang="es-ES" sz="3200" dirty="0">
              <a:latin typeface="Palatino Linotype" panose="0204050205050503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DA465D4-6598-4FC2-8895-31038B5B54F9}"/>
              </a:ext>
            </a:extLst>
          </p:cNvPr>
          <p:cNvSpPr/>
          <p:nvPr/>
        </p:nvSpPr>
        <p:spPr>
          <a:xfrm>
            <a:off x="1803678" y="4987268"/>
            <a:ext cx="7895530" cy="47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‘</a:t>
            </a:r>
            <a:r>
              <a:rPr lang="en-US" sz="2400" i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Cubicul</a:t>
            </a:r>
            <a:r>
              <a:rPr lang="en-US" sz="2400" b="1" i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i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’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Genetīvus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neuter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singularis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 est.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A6868A5-1186-4EAA-95EB-84F2EFD7A987}"/>
              </a:ext>
            </a:extLst>
          </p:cNvPr>
          <p:cNvSpPr/>
          <p:nvPr/>
        </p:nvSpPr>
        <p:spPr>
          <a:xfrm>
            <a:off x="834887" y="2557883"/>
            <a:ext cx="49165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Palatino Linotype" panose="02040502050505030304" pitchFamily="18" charset="0"/>
              </a:rPr>
              <a:t>Lucius </a:t>
            </a:r>
            <a:r>
              <a:rPr lang="es-ES" sz="3200" dirty="0" err="1">
                <a:latin typeface="Palatino Linotype" panose="02040502050505030304" pitchFamily="18" charset="0"/>
              </a:rPr>
              <a:t>pater</a:t>
            </a:r>
            <a:r>
              <a:rPr lang="es-ES" sz="3200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Claudi</a:t>
            </a:r>
            <a:r>
              <a:rPr lang="es-ES" sz="3200" b="1" i="1" dirty="0" err="1">
                <a:latin typeface="Palatino Linotype" panose="02040502050505030304" pitchFamily="18" charset="0"/>
              </a:rPr>
              <a:t>ae</a:t>
            </a:r>
            <a:r>
              <a:rPr lang="es-ES" sz="3200" b="1" i="1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est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. </a:t>
            </a:r>
            <a:endParaRPr lang="es-ES" sz="3200" dirty="0">
              <a:latin typeface="Palatino Linotype" panose="0204050205050503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8563F88-0C7F-4B6C-90D4-6EE8547E8791}"/>
              </a:ext>
            </a:extLst>
          </p:cNvPr>
          <p:cNvSpPr/>
          <p:nvPr/>
        </p:nvSpPr>
        <p:spPr>
          <a:xfrm>
            <a:off x="1734271" y="3464745"/>
            <a:ext cx="7895530" cy="47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‘</a:t>
            </a:r>
            <a:r>
              <a:rPr lang="es-ES" sz="2400" dirty="0" err="1">
                <a:latin typeface="Palatino Linotype" panose="02040502050505030304" pitchFamily="18" charset="0"/>
              </a:rPr>
              <a:t>Claudi</a:t>
            </a:r>
            <a:r>
              <a:rPr lang="es-ES" sz="2400" b="1" i="1" dirty="0" err="1">
                <a:latin typeface="Palatino Linotype" panose="02040502050505030304" pitchFamily="18" charset="0"/>
              </a:rPr>
              <a:t>ae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’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Times New Roman" panose="02020603050405020304" pitchFamily="18" charset="0"/>
              </a:rPr>
              <a:t>Geneti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tīvus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feminininus</a:t>
            </a:r>
            <a:r>
              <a:rPr lang="en-US" sz="24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singularis</a:t>
            </a:r>
            <a:r>
              <a:rPr lang="en-US" sz="24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est. </a:t>
            </a:r>
          </a:p>
        </p:txBody>
      </p:sp>
      <p:graphicFrame>
        <p:nvGraphicFramePr>
          <p:cNvPr id="17" name="Tabla 4">
            <a:extLst>
              <a:ext uri="{FF2B5EF4-FFF2-40B4-BE49-F238E27FC236}">
                <a16:creationId xmlns:a16="http://schemas.microsoft.com/office/drawing/2014/main" id="{77B28171-53D4-4550-BDC3-D2F9182AE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87569"/>
              </p:ext>
            </p:extLst>
          </p:nvPr>
        </p:nvGraphicFramePr>
        <p:xfrm>
          <a:off x="4876800" y="5780061"/>
          <a:ext cx="6467064" cy="609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41176">
                  <a:extLst>
                    <a:ext uri="{9D8B030D-6E8A-4147-A177-3AD203B41FA5}">
                      <a16:colId xmlns:a16="http://schemas.microsoft.com/office/drawing/2014/main" val="4018385594"/>
                    </a:ext>
                  </a:extLst>
                </a:gridCol>
                <a:gridCol w="1398495">
                  <a:extLst>
                    <a:ext uri="{9D8B030D-6E8A-4147-A177-3AD203B41FA5}">
                      <a16:colId xmlns:a16="http://schemas.microsoft.com/office/drawing/2014/main" val="1184119051"/>
                    </a:ext>
                  </a:extLst>
                </a:gridCol>
                <a:gridCol w="1329894">
                  <a:extLst>
                    <a:ext uri="{9D8B030D-6E8A-4147-A177-3AD203B41FA5}">
                      <a16:colId xmlns:a16="http://schemas.microsoft.com/office/drawing/2014/main" val="671430102"/>
                    </a:ext>
                  </a:extLst>
                </a:gridCol>
                <a:gridCol w="1497499">
                  <a:extLst>
                    <a:ext uri="{9D8B030D-6E8A-4147-A177-3AD203B41FA5}">
                      <a16:colId xmlns:a16="http://schemas.microsoft.com/office/drawing/2014/main" val="589108333"/>
                    </a:ext>
                  </a:extLst>
                </a:gridCol>
              </a:tblGrid>
              <a:tr h="27671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NOMINATIVVS 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SERV</a:t>
                      </a:r>
                      <a:r>
                        <a:rPr lang="es-ES" sz="1400" b="1" dirty="0"/>
                        <a:t>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ANCILL</a:t>
                      </a:r>
                      <a:r>
                        <a:rPr lang="es-E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CVBICVL</a:t>
                      </a:r>
                      <a:r>
                        <a:rPr lang="es-ES" sz="1400" dirty="0"/>
                        <a:t>VM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707930"/>
                  </a:ext>
                </a:extLst>
              </a:tr>
              <a:tr h="276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/>
                        <a:t>GENETIVVS 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SERV</a:t>
                      </a:r>
                      <a:r>
                        <a:rPr lang="es-ES" sz="1400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ANCLL</a:t>
                      </a:r>
                      <a:r>
                        <a:rPr lang="es-ES" sz="1400" b="1" dirty="0"/>
                        <a:t>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CVBICVL</a:t>
                      </a:r>
                      <a:r>
                        <a:rPr lang="es-E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32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1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3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E2F051-8A33-4A3A-BDB3-39A4B6DF4F7A}"/>
              </a:ext>
            </a:extLst>
          </p:cNvPr>
          <p:cNvSpPr/>
          <p:nvPr/>
        </p:nvSpPr>
        <p:spPr>
          <a:xfrm>
            <a:off x="3510199" y="251278"/>
            <a:ext cx="5428987" cy="659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600" b="1" dirty="0">
                <a:solidFill>
                  <a:srgbClr val="C00000"/>
                </a:solidFill>
                <a:latin typeface="Palatino Linotype" panose="02040502050505030304" pitchFamily="18" charset="0"/>
                <a:ea typeface="MinionPro-It"/>
                <a:cs typeface="MinionPro-It"/>
              </a:rPr>
              <a:t>GENETIVVS PLVRALIS</a:t>
            </a:r>
            <a:endParaRPr lang="es-ES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1E5A5C5-51A4-40CA-9D40-913B0AC37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681286"/>
              </p:ext>
            </p:extLst>
          </p:nvPr>
        </p:nvGraphicFramePr>
        <p:xfrm>
          <a:off x="4876800" y="5780061"/>
          <a:ext cx="6467064" cy="609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41176">
                  <a:extLst>
                    <a:ext uri="{9D8B030D-6E8A-4147-A177-3AD203B41FA5}">
                      <a16:colId xmlns:a16="http://schemas.microsoft.com/office/drawing/2014/main" val="4018385594"/>
                    </a:ext>
                  </a:extLst>
                </a:gridCol>
                <a:gridCol w="1398495">
                  <a:extLst>
                    <a:ext uri="{9D8B030D-6E8A-4147-A177-3AD203B41FA5}">
                      <a16:colId xmlns:a16="http://schemas.microsoft.com/office/drawing/2014/main" val="1184119051"/>
                    </a:ext>
                  </a:extLst>
                </a:gridCol>
                <a:gridCol w="1329894">
                  <a:extLst>
                    <a:ext uri="{9D8B030D-6E8A-4147-A177-3AD203B41FA5}">
                      <a16:colId xmlns:a16="http://schemas.microsoft.com/office/drawing/2014/main" val="671430102"/>
                    </a:ext>
                  </a:extLst>
                </a:gridCol>
                <a:gridCol w="1497499">
                  <a:extLst>
                    <a:ext uri="{9D8B030D-6E8A-4147-A177-3AD203B41FA5}">
                      <a16:colId xmlns:a16="http://schemas.microsoft.com/office/drawing/2014/main" val="589108333"/>
                    </a:ext>
                  </a:extLst>
                </a:gridCol>
              </a:tblGrid>
              <a:tr h="27671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NOMINATIVVS PLVRALIS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SERV</a:t>
                      </a:r>
                      <a:r>
                        <a:rPr lang="es-ES" sz="1400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ANCILL</a:t>
                      </a:r>
                      <a:r>
                        <a:rPr lang="es-ES" sz="1400" dirty="0"/>
                        <a:t>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CVBICVL</a:t>
                      </a:r>
                      <a:r>
                        <a:rPr lang="es-ES" sz="1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707930"/>
                  </a:ext>
                </a:extLst>
              </a:tr>
              <a:tr h="2767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/>
                        <a:t>GENETIVVS PLVRALIS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SERV</a:t>
                      </a:r>
                      <a:r>
                        <a:rPr lang="es-ES" sz="1400" b="1" dirty="0"/>
                        <a:t>ORVM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ANCLL</a:t>
                      </a:r>
                      <a:r>
                        <a:rPr lang="es-ES" sz="1400" b="1" dirty="0"/>
                        <a:t>ARVM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CVBICVL</a:t>
                      </a:r>
                      <a:r>
                        <a:rPr lang="es-ES" sz="1400" b="1" dirty="0"/>
                        <a:t>ORVM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32560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61EEFE72-8D6D-4812-B5DD-C550E4230AE6}"/>
              </a:ext>
            </a:extLst>
          </p:cNvPr>
          <p:cNvSpPr/>
          <p:nvPr/>
        </p:nvSpPr>
        <p:spPr>
          <a:xfrm>
            <a:off x="834887" y="1016541"/>
            <a:ext cx="600323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Palatino Linotype" panose="02040502050505030304" pitchFamily="18" charset="0"/>
              </a:rPr>
              <a:t>Lucius </a:t>
            </a:r>
            <a:r>
              <a:rPr lang="es-ES" sz="3200" dirty="0" err="1">
                <a:latin typeface="Palatino Linotype" panose="02040502050505030304" pitchFamily="18" charset="0"/>
              </a:rPr>
              <a:t>dominus</a:t>
            </a:r>
            <a:r>
              <a:rPr lang="es-ES" sz="3200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serv</a:t>
            </a:r>
            <a:r>
              <a:rPr lang="es-ES" sz="3200" b="1" i="1" dirty="0" err="1">
                <a:latin typeface="Palatino Linotype" panose="02040502050505030304" pitchFamily="18" charset="0"/>
              </a:rPr>
              <a:t>orum</a:t>
            </a:r>
            <a:r>
              <a:rPr lang="es-ES" sz="3200" b="1" i="1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est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. </a:t>
            </a:r>
            <a:endParaRPr lang="es-ES" sz="3200" dirty="0">
              <a:latin typeface="Palatino Linotype" panose="0204050205050503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431681C-A5E7-4EDE-AF34-0D70745AC0B5}"/>
              </a:ext>
            </a:extLst>
          </p:cNvPr>
          <p:cNvSpPr/>
          <p:nvPr/>
        </p:nvSpPr>
        <p:spPr>
          <a:xfrm>
            <a:off x="1734271" y="1822001"/>
            <a:ext cx="7895530" cy="47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‘</a:t>
            </a:r>
            <a:r>
              <a:rPr lang="es-ES" sz="2400" dirty="0" err="1">
                <a:latin typeface="Palatino Linotype" panose="02040502050505030304" pitchFamily="18" charset="0"/>
              </a:rPr>
              <a:t>Serv</a:t>
            </a:r>
            <a:r>
              <a:rPr lang="es-ES" sz="2400" b="1" i="1" dirty="0" err="1">
                <a:latin typeface="Palatino Linotype" panose="02040502050505030304" pitchFamily="18" charset="0"/>
              </a:rPr>
              <a:t>orum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’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Times New Roman" panose="02020603050405020304" pitchFamily="18" charset="0"/>
              </a:rPr>
              <a:t>Geneti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tīvus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masculinus</a:t>
            </a:r>
            <a:r>
              <a:rPr lang="en-US" sz="24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pluralis</a:t>
            </a:r>
            <a:r>
              <a:rPr lang="en-US" sz="24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est.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F6034A-A4C2-412F-ADEB-133B268A0BD2}"/>
              </a:ext>
            </a:extLst>
          </p:cNvPr>
          <p:cNvSpPr/>
          <p:nvPr/>
        </p:nvSpPr>
        <p:spPr>
          <a:xfrm>
            <a:off x="834887" y="4126150"/>
            <a:ext cx="68248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200" dirty="0">
                <a:latin typeface="Palatino Linotype" panose="02040502050505030304" pitchFamily="18" charset="0"/>
              </a:rPr>
              <a:t>Numerus </a:t>
            </a:r>
            <a:r>
              <a:rPr lang="es-ES" sz="3200" dirty="0" err="1">
                <a:latin typeface="Palatino Linotype" panose="02040502050505030304" pitchFamily="18" charset="0"/>
              </a:rPr>
              <a:t>cubicul</a:t>
            </a:r>
            <a:r>
              <a:rPr lang="es-ES" sz="3200" b="1" dirty="0" err="1">
                <a:latin typeface="Palatino Linotype" panose="02040502050505030304" pitchFamily="18" charset="0"/>
              </a:rPr>
              <a:t>orum</a:t>
            </a:r>
            <a:r>
              <a:rPr lang="es-ES" sz="3200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magnus</a:t>
            </a:r>
            <a:r>
              <a:rPr lang="es-ES" sz="3200" b="1" i="1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est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. </a:t>
            </a:r>
            <a:endParaRPr lang="es-ES" sz="3200" dirty="0">
              <a:latin typeface="Palatino Linotype" panose="0204050205050503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DA465D4-6598-4FC2-8895-31038B5B54F9}"/>
              </a:ext>
            </a:extLst>
          </p:cNvPr>
          <p:cNvSpPr/>
          <p:nvPr/>
        </p:nvSpPr>
        <p:spPr>
          <a:xfrm>
            <a:off x="1734271" y="4854484"/>
            <a:ext cx="7895530" cy="47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‘</a:t>
            </a:r>
            <a:r>
              <a:rPr lang="en-US" sz="2400" i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Cubicul</a:t>
            </a:r>
            <a:r>
              <a:rPr lang="en-US" sz="2400" b="1" i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orum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’ 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Genetīvus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neuter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pluralis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 est.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A6868A5-1186-4EAA-95EB-84F2EFD7A987}"/>
              </a:ext>
            </a:extLst>
          </p:cNvPr>
          <p:cNvSpPr/>
          <p:nvPr/>
        </p:nvSpPr>
        <p:spPr>
          <a:xfrm>
            <a:off x="834887" y="2472239"/>
            <a:ext cx="61225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Palatino Linotype" panose="02040502050505030304" pitchFamily="18" charset="0"/>
              </a:rPr>
              <a:t>Lucius </a:t>
            </a:r>
            <a:r>
              <a:rPr lang="es-ES" sz="3200" dirty="0" err="1">
                <a:latin typeface="Palatino Linotype" panose="02040502050505030304" pitchFamily="18" charset="0"/>
              </a:rPr>
              <a:t>dominus</a:t>
            </a:r>
            <a:r>
              <a:rPr lang="es-ES" sz="3200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ancill</a:t>
            </a:r>
            <a:r>
              <a:rPr lang="es-ES" sz="3200" b="1" i="1" dirty="0" err="1">
                <a:latin typeface="Palatino Linotype" panose="02040502050505030304" pitchFamily="18" charset="0"/>
              </a:rPr>
              <a:t>arum</a:t>
            </a:r>
            <a:r>
              <a:rPr lang="es-ES" sz="3200" b="1" i="1" dirty="0">
                <a:latin typeface="Palatino Linotype" panose="02040502050505030304" pitchFamily="18" charset="0"/>
              </a:rPr>
              <a:t> </a:t>
            </a:r>
            <a:r>
              <a:rPr lang="es-ES" sz="3200" dirty="0" err="1">
                <a:latin typeface="Palatino Linotype" panose="02040502050505030304" pitchFamily="18" charset="0"/>
              </a:rPr>
              <a:t>est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. </a:t>
            </a:r>
            <a:endParaRPr lang="es-ES" sz="3200" dirty="0">
              <a:latin typeface="Palatino Linotype" panose="0204050205050503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8563F88-0C7F-4B6C-90D4-6EE8547E8791}"/>
              </a:ext>
            </a:extLst>
          </p:cNvPr>
          <p:cNvSpPr/>
          <p:nvPr/>
        </p:nvSpPr>
        <p:spPr>
          <a:xfrm>
            <a:off x="1734271" y="3314642"/>
            <a:ext cx="7895530" cy="47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‘</a:t>
            </a:r>
            <a:r>
              <a:rPr lang="es-ES" sz="2400" dirty="0" err="1">
                <a:latin typeface="Palatino Linotype" panose="02040502050505030304" pitchFamily="18" charset="0"/>
              </a:rPr>
              <a:t>Ancill</a:t>
            </a:r>
            <a:r>
              <a:rPr lang="es-ES" sz="2400" b="1" i="1" dirty="0" err="1">
                <a:latin typeface="Palatino Linotype" panose="02040502050505030304" pitchFamily="18" charset="0"/>
              </a:rPr>
              <a:t>arum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’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Times New Roman" panose="02020603050405020304" pitchFamily="18" charset="0"/>
              </a:rPr>
              <a:t>Geneti</a:t>
            </a:r>
            <a:r>
              <a:rPr lang="en-US" sz="24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tīvus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feminininus</a:t>
            </a:r>
            <a:r>
              <a:rPr lang="en-US" sz="24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pluralis</a:t>
            </a:r>
            <a:r>
              <a:rPr lang="en-US" sz="24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MinionPro-Regular"/>
                <a:cs typeface="MinionPro-Regular"/>
              </a:rPr>
              <a:t>est. </a:t>
            </a:r>
          </a:p>
        </p:txBody>
      </p:sp>
    </p:spTree>
    <p:extLst>
      <p:ext uri="{BB962C8B-B14F-4D97-AF65-F5344CB8AC3E}">
        <p14:creationId xmlns:p14="http://schemas.microsoft.com/office/powerpoint/2010/main" val="41184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3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E2F051-8A33-4A3A-BDB3-39A4B6DF4F7A}"/>
              </a:ext>
            </a:extLst>
          </p:cNvPr>
          <p:cNvSpPr/>
          <p:nvPr/>
        </p:nvSpPr>
        <p:spPr>
          <a:xfrm>
            <a:off x="5297695" y="420114"/>
            <a:ext cx="1592103" cy="37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solidFill>
                  <a:srgbClr val="C00000"/>
                </a:solidFill>
                <a:latin typeface="Palatino Linotype" panose="02040502050505030304" pitchFamily="18" charset="0"/>
                <a:ea typeface="MinionPro-It"/>
                <a:cs typeface="MinionPro-It"/>
              </a:rPr>
              <a:t>GENETIVVS</a:t>
            </a:r>
            <a:endParaRPr lang="es-ES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EE8F885-2358-48F7-99DA-BF5BDCB03CF9}"/>
              </a:ext>
            </a:extLst>
          </p:cNvPr>
          <p:cNvSpPr/>
          <p:nvPr/>
        </p:nvSpPr>
        <p:spPr>
          <a:xfrm>
            <a:off x="1974948" y="1701031"/>
            <a:ext cx="3563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Cuius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 hoc </a:t>
            </a:r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est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?</a:t>
            </a:r>
            <a:endParaRPr lang="es-ES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3E4CB5-83F9-48A7-846B-5201009A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3" y="1461776"/>
            <a:ext cx="1218725" cy="121872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2D50CA7-80A7-4AC4-A9E5-BFB7E2D349A7}"/>
              </a:ext>
            </a:extLst>
          </p:cNvPr>
          <p:cNvSpPr/>
          <p:nvPr/>
        </p:nvSpPr>
        <p:spPr>
          <a:xfrm>
            <a:off x="7646505" y="1400144"/>
            <a:ext cx="3563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Corneli</a:t>
            </a:r>
            <a:r>
              <a:rPr lang="en-US" sz="32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ae</a:t>
            </a:r>
            <a:r>
              <a:rPr lang="en-US" sz="32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est.</a:t>
            </a:r>
            <a:endParaRPr lang="es-ES" sz="32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579D0C-0575-4EAD-A5B6-E7612160CFB9}"/>
              </a:ext>
            </a:extLst>
          </p:cNvPr>
          <p:cNvSpPr/>
          <p:nvPr/>
        </p:nvSpPr>
        <p:spPr>
          <a:xfrm>
            <a:off x="1952845" y="3190723"/>
            <a:ext cx="3563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Cuius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 hoc </a:t>
            </a:r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est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?</a:t>
            </a:r>
            <a:endParaRPr lang="es-ES" sz="32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C9BE267-A673-463C-ACBA-E0C9993A0D3E}"/>
              </a:ext>
            </a:extLst>
          </p:cNvPr>
          <p:cNvSpPr/>
          <p:nvPr/>
        </p:nvSpPr>
        <p:spPr>
          <a:xfrm>
            <a:off x="1952845" y="4795381"/>
            <a:ext cx="3563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Cuius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 hoc </a:t>
            </a:r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est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?</a:t>
            </a:r>
            <a:endParaRPr lang="es-ES" sz="32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2EFF88F-71EC-4C5C-836E-74FF7E014AC5}"/>
              </a:ext>
            </a:extLst>
          </p:cNvPr>
          <p:cNvSpPr/>
          <p:nvPr/>
        </p:nvSpPr>
        <p:spPr>
          <a:xfrm>
            <a:off x="7646505" y="2926597"/>
            <a:ext cx="3563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Sext</a:t>
            </a:r>
            <a:r>
              <a:rPr lang="en-US" sz="32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i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 est.</a:t>
            </a:r>
            <a:endParaRPr lang="es-ES" sz="32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C040485-7BC6-43CB-B47F-77F7941C415B}"/>
              </a:ext>
            </a:extLst>
          </p:cNvPr>
          <p:cNvSpPr/>
          <p:nvPr/>
        </p:nvSpPr>
        <p:spPr>
          <a:xfrm>
            <a:off x="7646505" y="4618922"/>
            <a:ext cx="3451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Domin</a:t>
            </a:r>
            <a:r>
              <a:rPr lang="en-US" sz="32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i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 est.</a:t>
            </a:r>
            <a:endParaRPr lang="es-ES" sz="32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56E9233-F883-417B-8A44-1852FC2FD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1229193"/>
            <a:ext cx="1015604" cy="12187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6DFA7D0-F2A5-4F2F-AD74-836A904B6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2" y="4543612"/>
            <a:ext cx="914043" cy="121872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379D070-D616-4335-BA93-086E43107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97" y="4634080"/>
            <a:ext cx="1015604" cy="12187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C99D11E-C4A2-48EE-93CF-E95F01829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0" y="3190723"/>
            <a:ext cx="1218725" cy="64129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F39E809-26E2-432B-8C8B-41370B41A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94" y="2690597"/>
            <a:ext cx="576012" cy="1585026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3FE39241-F99C-4E8B-B5B1-ACAEDE75082D}"/>
              </a:ext>
            </a:extLst>
          </p:cNvPr>
          <p:cNvSpPr/>
          <p:nvPr/>
        </p:nvSpPr>
        <p:spPr>
          <a:xfrm>
            <a:off x="5862851" y="2398848"/>
            <a:ext cx="1592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alatino Linotype" panose="02040502050505030304" pitchFamily="18" charset="0"/>
                <a:ea typeface="MinionPro-Regular"/>
                <a:cs typeface="MinionPro-Regular"/>
              </a:rPr>
              <a:t>Cornelia</a:t>
            </a:r>
            <a:endParaRPr lang="es-ES" sz="14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89A3B5F-36D0-4D81-9DA7-15C67DB45E76}"/>
              </a:ext>
            </a:extLst>
          </p:cNvPr>
          <p:cNvSpPr/>
          <p:nvPr/>
        </p:nvSpPr>
        <p:spPr>
          <a:xfrm>
            <a:off x="5877048" y="4231010"/>
            <a:ext cx="1592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Sextus</a:t>
            </a:r>
            <a:endParaRPr lang="es-ES" sz="14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642A5FF-F60C-4532-8586-68873FF176EE}"/>
              </a:ext>
            </a:extLst>
          </p:cNvPr>
          <p:cNvSpPr/>
          <p:nvPr/>
        </p:nvSpPr>
        <p:spPr>
          <a:xfrm>
            <a:off x="5877048" y="5852805"/>
            <a:ext cx="1592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alatino Linotype" panose="02040502050505030304" pitchFamily="18" charset="0"/>
                <a:ea typeface="MinionPro-Regular"/>
                <a:cs typeface="MinionPro-Regular"/>
              </a:rPr>
              <a:t>Dominus</a:t>
            </a:r>
            <a:endParaRPr lang="es-ES" sz="14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2E9C5EA-D873-4074-B051-F02C3FF80801}"/>
              </a:ext>
            </a:extLst>
          </p:cNvPr>
          <p:cNvSpPr/>
          <p:nvPr/>
        </p:nvSpPr>
        <p:spPr>
          <a:xfrm>
            <a:off x="7646505" y="1993418"/>
            <a:ext cx="4164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Tabella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Corneli</a:t>
            </a:r>
            <a:r>
              <a:rPr lang="en-US" sz="32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ae</a:t>
            </a:r>
            <a:r>
              <a:rPr lang="en-US" sz="32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 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est.</a:t>
            </a:r>
            <a:endParaRPr lang="es-ES" sz="32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CF48FD1-42DB-4CAC-B617-791DFF75958B}"/>
              </a:ext>
            </a:extLst>
          </p:cNvPr>
          <p:cNvSpPr/>
          <p:nvPr/>
        </p:nvSpPr>
        <p:spPr>
          <a:xfrm>
            <a:off x="7646505" y="3511372"/>
            <a:ext cx="3563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Regula </a:t>
            </a:r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Sext</a:t>
            </a:r>
            <a:r>
              <a:rPr lang="en-US" sz="3200" b="1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i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 est.</a:t>
            </a:r>
            <a:endParaRPr lang="es-ES" sz="320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DA3BA65-0D7F-4B80-A7C5-1FC058CF0B37}"/>
              </a:ext>
            </a:extLst>
          </p:cNvPr>
          <p:cNvSpPr/>
          <p:nvPr/>
        </p:nvSpPr>
        <p:spPr>
          <a:xfrm>
            <a:off x="7646505" y="5228295"/>
            <a:ext cx="3451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Palatino Linotype" panose="02040502050505030304" pitchFamily="18" charset="0"/>
                <a:ea typeface="MinionPro-Regular"/>
                <a:cs typeface="MinionPro-Regular"/>
              </a:rPr>
              <a:t>Canis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 domin</a:t>
            </a:r>
            <a:r>
              <a:rPr lang="en-US" sz="3200" b="1" dirty="0">
                <a:latin typeface="Palatino Linotype" panose="02040502050505030304" pitchFamily="18" charset="0"/>
                <a:ea typeface="MinionPro-Regular"/>
                <a:cs typeface="MinionPro-Regular"/>
              </a:rPr>
              <a:t>i</a:t>
            </a:r>
            <a:r>
              <a:rPr lang="en-US" sz="3200" dirty="0">
                <a:latin typeface="Palatino Linotype" panose="02040502050505030304" pitchFamily="18" charset="0"/>
                <a:ea typeface="MinionPro-Regular"/>
                <a:cs typeface="MinionPro-Regular"/>
              </a:rPr>
              <a:t> est.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4168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5" grpId="0"/>
      <p:bldP spid="17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5EBA31-254C-418E-9E79-3E42A7492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91790"/>
              </p:ext>
            </p:extLst>
          </p:nvPr>
        </p:nvGraphicFramePr>
        <p:xfrm>
          <a:off x="904391" y="1616697"/>
          <a:ext cx="10638250" cy="4255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2143">
                  <a:extLst>
                    <a:ext uri="{9D8B030D-6E8A-4147-A177-3AD203B41FA5}">
                      <a16:colId xmlns:a16="http://schemas.microsoft.com/office/drawing/2014/main" val="39359297"/>
                    </a:ext>
                  </a:extLst>
                </a:gridCol>
                <a:gridCol w="1684390">
                  <a:extLst>
                    <a:ext uri="{9D8B030D-6E8A-4147-A177-3AD203B41FA5}">
                      <a16:colId xmlns:a16="http://schemas.microsoft.com/office/drawing/2014/main" val="1986130508"/>
                    </a:ext>
                  </a:extLst>
                </a:gridCol>
                <a:gridCol w="1514671">
                  <a:extLst>
                    <a:ext uri="{9D8B030D-6E8A-4147-A177-3AD203B41FA5}">
                      <a16:colId xmlns:a16="http://schemas.microsoft.com/office/drawing/2014/main" val="1769177133"/>
                    </a:ext>
                  </a:extLst>
                </a:gridCol>
                <a:gridCol w="1393745">
                  <a:extLst>
                    <a:ext uri="{9D8B030D-6E8A-4147-A177-3AD203B41FA5}">
                      <a16:colId xmlns:a16="http://schemas.microsoft.com/office/drawing/2014/main" val="1070630101"/>
                    </a:ext>
                  </a:extLst>
                </a:gridCol>
                <a:gridCol w="1537660">
                  <a:extLst>
                    <a:ext uri="{9D8B030D-6E8A-4147-A177-3AD203B41FA5}">
                      <a16:colId xmlns:a16="http://schemas.microsoft.com/office/drawing/2014/main" val="4116514529"/>
                    </a:ext>
                  </a:extLst>
                </a:gridCol>
                <a:gridCol w="1323819">
                  <a:extLst>
                    <a:ext uri="{9D8B030D-6E8A-4147-A177-3AD203B41FA5}">
                      <a16:colId xmlns:a16="http://schemas.microsoft.com/office/drawing/2014/main" val="715366909"/>
                    </a:ext>
                  </a:extLst>
                </a:gridCol>
                <a:gridCol w="1351822">
                  <a:extLst>
                    <a:ext uri="{9D8B030D-6E8A-4147-A177-3AD203B41FA5}">
                      <a16:colId xmlns:a16="http://schemas.microsoft.com/office/drawing/2014/main" val="701924110"/>
                    </a:ext>
                  </a:extLst>
                </a:gridCol>
              </a:tblGrid>
              <a:tr h="4165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effectLst/>
                          <a:latin typeface="Palatino Linotype" panose="02040502050505030304" pitchFamily="18" charset="0"/>
                        </a:rPr>
                        <a:t>SINGULARIS</a:t>
                      </a: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effectLst/>
                          <a:latin typeface="Palatino Linotype" panose="02040502050505030304" pitchFamily="18" charset="0"/>
                        </a:rPr>
                        <a:t>PLURALIS</a:t>
                      </a: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01260"/>
                  </a:ext>
                </a:extLst>
              </a:tr>
              <a:tr h="4727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effectLst/>
                          <a:latin typeface="Palatino Linotype" panose="02040502050505030304" pitchFamily="18" charset="0"/>
                        </a:rPr>
                        <a:t>MASC.</a:t>
                      </a: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effectLst/>
                          <a:latin typeface="Palatino Linotype" panose="02040502050505030304" pitchFamily="18" charset="0"/>
                        </a:rPr>
                        <a:t>FEM.</a:t>
                      </a: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effectLst/>
                          <a:latin typeface="Palatino Linotype" panose="02040502050505030304" pitchFamily="18" charset="0"/>
                        </a:rPr>
                        <a:t>N.</a:t>
                      </a: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effectLst/>
                          <a:latin typeface="Palatino Linotype" panose="02040502050505030304" pitchFamily="18" charset="0"/>
                        </a:rPr>
                        <a:t>MASC.</a:t>
                      </a: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effectLst/>
                          <a:latin typeface="Palatino Linotype" panose="02040502050505030304" pitchFamily="18" charset="0"/>
                        </a:rPr>
                        <a:t>FEM.</a:t>
                      </a: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effectLst/>
                          <a:latin typeface="Palatino Linotype" panose="02040502050505030304" pitchFamily="18" charset="0"/>
                        </a:rPr>
                        <a:t>N.</a:t>
                      </a: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753582"/>
                  </a:ext>
                </a:extLst>
              </a:tr>
              <a:tr h="1137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effectLst/>
                          <a:latin typeface="Palatino Linotype" panose="02040502050505030304" pitchFamily="18" charset="0"/>
                        </a:rPr>
                        <a:t>NOMINATIVVS</a:t>
                      </a: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PVER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BONVS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PVELLA BONA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MALVM BONVM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PVERI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BONI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PVELLAE BONAE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MALA BONA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77404"/>
                  </a:ext>
                </a:extLst>
              </a:tr>
              <a:tr h="1114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effectLst/>
                          <a:latin typeface="Palatino Linotype" panose="02040502050505030304" pitchFamily="18" charset="0"/>
                        </a:rPr>
                        <a:t>ACCVSATIVVS</a:t>
                      </a: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PVERVM BONVM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PVELLAM BONAM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MALVM BONVM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PVEROS BONOS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PVELLAS BONAS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MALA BONA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829481"/>
                  </a:ext>
                </a:extLst>
              </a:tr>
              <a:tr h="1114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effectLst/>
                          <a:latin typeface="Palatino Linotype" panose="02040502050505030304" pitchFamily="18" charset="0"/>
                        </a:rPr>
                        <a:t>GENETIVVS</a:t>
                      </a:r>
                      <a:endParaRPr lang="es-ES" sz="1600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PVERI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BONI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PVELLAE BONAE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MALI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effectLst/>
                          <a:latin typeface="Palatino Linotype" panose="02040502050505030304" pitchFamily="18" charset="0"/>
                        </a:rPr>
                        <a:t>BONI</a:t>
                      </a:r>
                      <a:endParaRPr lang="es-ES" sz="18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effectLst/>
                          <a:latin typeface="Palatino Linotype" panose="02040502050505030304" pitchFamily="18" charset="0"/>
                        </a:rPr>
                        <a:t>PVERORVM BONORVM</a:t>
                      </a:r>
                      <a:endParaRPr lang="es-ES" sz="14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effectLst/>
                          <a:latin typeface="Palatino Linotype" panose="02040502050505030304" pitchFamily="18" charset="0"/>
                        </a:rPr>
                        <a:t>PVELLARVM BONARVM</a:t>
                      </a:r>
                      <a:endParaRPr lang="es-ES" sz="14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effectLst/>
                          <a:latin typeface="Palatino Linotype" panose="02040502050505030304" pitchFamily="18" charset="0"/>
                        </a:rPr>
                        <a:t>MALORVM BONORVM</a:t>
                      </a:r>
                      <a:endParaRPr lang="es-ES" sz="1400" b="1" kern="50" dirty="0">
                        <a:effectLst/>
                        <a:latin typeface="Palatino Linotype" panose="02040502050505030304" pitchFamily="18" charset="0"/>
                        <a:ea typeface="Arial Unicode MS" panose="020B0604020202020204" pitchFamily="34" charset="-128"/>
                        <a:cs typeface="Mangal" panose="02040503050203030202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326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339A8F5-C784-4121-BBD6-56E077C51D40}"/>
              </a:ext>
            </a:extLst>
          </p:cNvPr>
          <p:cNvSpPr/>
          <p:nvPr/>
        </p:nvSpPr>
        <p:spPr>
          <a:xfrm>
            <a:off x="4031150" y="561569"/>
            <a:ext cx="4056676" cy="5968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SVMMARIVM:</a:t>
            </a:r>
          </a:p>
        </p:txBody>
      </p:sp>
    </p:spTree>
    <p:extLst>
      <p:ext uri="{BB962C8B-B14F-4D97-AF65-F5344CB8AC3E}">
        <p14:creationId xmlns:p14="http://schemas.microsoft.com/office/powerpoint/2010/main" val="2453881725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255</Words>
  <Application>Microsoft Office PowerPoint</Application>
  <PresentationFormat>Panorámica</PresentationFormat>
  <Paragraphs>94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Corbel</vt:lpstr>
      <vt:lpstr>Palatino Linotype</vt:lpstr>
      <vt:lpstr>Base</vt:lpstr>
      <vt:lpstr>SENTENTIAE SIMPLICĒS iv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SENTENTIAE SIMPLICĒS iII</dc:title>
  <dc:creator>Luis Martín Sánchez</dc:creator>
  <cp:lastModifiedBy>Luis Martín Sánchez</cp:lastModifiedBy>
  <cp:revision>16</cp:revision>
  <dcterms:created xsi:type="dcterms:W3CDTF">2020-05-08T07:15:11Z</dcterms:created>
  <dcterms:modified xsi:type="dcterms:W3CDTF">2020-05-26T06:21:06Z</dcterms:modified>
</cp:coreProperties>
</file>